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08" r:id="rId3"/>
    <p:sldId id="289" r:id="rId4"/>
    <p:sldId id="376" r:id="rId5"/>
    <p:sldId id="311" r:id="rId6"/>
    <p:sldId id="312" r:id="rId7"/>
    <p:sldId id="309" r:id="rId8"/>
    <p:sldId id="361" r:id="rId9"/>
    <p:sldId id="362" r:id="rId10"/>
    <p:sldId id="375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4" r:id="rId22"/>
    <p:sldId id="360" r:id="rId23"/>
    <p:sldId id="325" r:id="rId24"/>
    <p:sldId id="373" r:id="rId25"/>
    <p:sldId id="344" r:id="rId26"/>
    <p:sldId id="346" r:id="rId27"/>
    <p:sldId id="345" r:id="rId28"/>
    <p:sldId id="353" r:id="rId29"/>
    <p:sldId id="285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000" y="-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B9A4E58-8064-41F7-BC27-2A8FE130E193}" type="datetimeFigureOut">
              <a:rPr lang="pt-BR" smtClean="0"/>
              <a:pPr/>
              <a:t>4/5/16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87E3B1-3B17-4A4F-8FCB-33B96F832DA6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utbrain.com/pt_br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fnode01.nacion.com/2013-06-21/AldeaGlobal/La-Nacion-en-Internet-renueva-su-diseno-al-cumplir-18-anos.asp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I--LFJQq8s" TargetMode="External"/><Relationship Id="rId4" Type="http://schemas.openxmlformats.org/officeDocument/2006/relationships/hyperlink" Target="https://www.youtube.com/watch?v=s9DXfoUwpX8" TargetMode="External"/><Relationship Id="rId5" Type="http://schemas.openxmlformats.org/officeDocument/2006/relationships/hyperlink" Target="https://www.youtube.com/watch?v=PThebyOz0Jk" TargetMode="External"/><Relationship Id="rId6" Type="http://schemas.openxmlformats.org/officeDocument/2006/relationships/hyperlink" Target="https://www.youtube.com/watch?v=s6UjNkM8ljw" TargetMode="External"/><Relationship Id="rId7" Type="http://schemas.openxmlformats.org/officeDocument/2006/relationships/hyperlink" Target="https://www.youtube.com/watch?v=i746KIghxVY" TargetMode="External"/><Relationship Id="rId8" Type="http://schemas.openxmlformats.org/officeDocument/2006/relationships/hyperlink" Target="https://www.youtube.com/watch?v=H8LTxymCzm0" TargetMode="External"/><Relationship Id="rId9" Type="http://schemas.openxmlformats.org/officeDocument/2006/relationships/hyperlink" Target="http://www.escenic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-01.ibm.com/support/docview.wss?uid=swg27041763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mantic-web.at/events" TargetMode="External"/><Relationship Id="rId4" Type="http://schemas.openxmlformats.org/officeDocument/2006/relationships/hyperlink" Target="https://www.semantic-web.at/events/semantics-2015-workshops-and-conference" TargetMode="External"/><Relationship Id="rId5" Type="http://schemas.openxmlformats.org/officeDocument/2006/relationships/hyperlink" Target="http://rvc.eng.miami.edu/icsc_smm16/important_dates.html" TargetMode="External"/><Relationship Id="rId6" Type="http://schemas.openxmlformats.org/officeDocument/2006/relationships/hyperlink" Target="https://www.waset.org/conference/2016/03/paris/ICWST/committees" TargetMode="External"/><Relationship Id="rId7" Type="http://schemas.openxmlformats.org/officeDocument/2006/relationships/hyperlink" Target="http://2016.eswc-conferences.org/important-dates" TargetMode="External"/><Relationship Id="rId8" Type="http://schemas.openxmlformats.org/officeDocument/2006/relationships/hyperlink" Target="http://wims2016.mines-ales.fr/pages/important-dates" TargetMode="External"/><Relationship Id="rId9" Type="http://schemas.openxmlformats.org/officeDocument/2006/relationships/hyperlink" Target="http://www.uqtr.uquebec.ca/~biskri/Personnel/SLIEFLAIRS29WEBSITE.pdf" TargetMode="External"/><Relationship Id="rId10" Type="http://schemas.openxmlformats.org/officeDocument/2006/relationships/hyperlink" Target="http://iswc2016.semanticweb.org/pages/important-date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rive2015.wordpress.com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Projeto MDM – Mídias DIGITAIS Multimodais</a:t>
            </a:r>
            <a:br>
              <a:rPr lang="pt-BR" dirty="0" smtClean="0"/>
            </a:br>
            <a:r>
              <a:rPr lang="pt-BR" dirty="0" smtClean="0"/>
              <a:t> </a:t>
            </a:r>
            <a:br>
              <a:rPr lang="pt-BR" dirty="0" smtClean="0"/>
            </a:br>
            <a:r>
              <a:rPr lang="pt-BR" sz="3600" b="1" dirty="0" smtClean="0"/>
              <a:t>Resumo das entrevistas e próximas atividades </a:t>
            </a:r>
            <a:br>
              <a:rPr lang="pt-BR" sz="3600" b="1" dirty="0" smtClean="0"/>
            </a:br>
            <a:r>
              <a:rPr lang="pt-BR" sz="2700" dirty="0" smtClean="0"/>
              <a:t>Prof. Dr. Edgard Costa oliveira</a:t>
            </a:r>
            <a:br>
              <a:rPr lang="pt-BR" sz="2700" dirty="0" smtClean="0"/>
            </a:br>
            <a:r>
              <a:rPr lang="pt-BR" sz="2700" dirty="0" smtClean="0"/>
              <a:t>Pesquisador </a:t>
            </a:r>
            <a:r>
              <a:rPr lang="pt-BR" sz="2700" dirty="0" err="1" smtClean="0"/>
              <a:t>Pós-Do</a:t>
            </a:r>
            <a:r>
              <a:rPr lang="pt-BR" sz="3600" dirty="0" err="1" smtClean="0"/>
              <a:t>c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2200" dirty="0" smtClean="0"/>
              <a:t>Eng. de software – UnB Gama</a:t>
            </a:r>
            <a:br>
              <a:rPr lang="pt-BR" sz="22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>17 de FEVEREIRO de 2016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ecosta@unb.br</a:t>
            </a:r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Entrevistas – </a:t>
            </a:r>
            <a:r>
              <a:rPr lang="pt-BR" dirty="0" err="1" smtClean="0"/>
              <a:t>Gillermo</a:t>
            </a:r>
            <a:r>
              <a:rPr lang="pt-BR" dirty="0" smtClean="0"/>
              <a:t> </a:t>
            </a:r>
            <a:r>
              <a:rPr lang="pt-BR" dirty="0" err="1" smtClean="0"/>
              <a:t>Naranjo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 fontScale="62500" lnSpcReduction="20000"/>
          </a:bodyPr>
          <a:lstStyle/>
          <a:p>
            <a:r>
              <a:rPr lang="pt-BR" sz="3000" dirty="0" smtClean="0"/>
              <a:t>Temos 4 anos com essa plataforma </a:t>
            </a:r>
            <a:r>
              <a:rPr lang="pt-BR" sz="3000" dirty="0" smtClean="0"/>
              <a:t>proprietária</a:t>
            </a:r>
            <a:r>
              <a:rPr lang="pt-BR" sz="3000" dirty="0" smtClean="0"/>
              <a:t>, </a:t>
            </a:r>
            <a:r>
              <a:rPr lang="pt-BR" sz="3000" dirty="0" err="1" smtClean="0"/>
              <a:t>PhP</a:t>
            </a:r>
            <a:r>
              <a:rPr lang="pt-BR" sz="3000" dirty="0" smtClean="0"/>
              <a:t>, não usa nenhum framework de </a:t>
            </a:r>
            <a:r>
              <a:rPr lang="pt-BR" sz="3000" dirty="0" err="1" smtClean="0"/>
              <a:t>desenvolmento</a:t>
            </a:r>
            <a:r>
              <a:rPr lang="pt-BR" sz="3000" dirty="0" smtClean="0"/>
              <a:t>, é mais simples. Tem dois níveis:</a:t>
            </a:r>
          </a:p>
          <a:p>
            <a:r>
              <a:rPr lang="pt-BR" sz="3000" dirty="0" err="1" smtClean="0"/>
              <a:t>Xalok</a:t>
            </a:r>
            <a:r>
              <a:rPr lang="pt-BR" sz="3000" dirty="0" smtClean="0"/>
              <a:t> Web </a:t>
            </a:r>
            <a:r>
              <a:rPr lang="pt-BR" sz="3000" dirty="0" smtClean="0"/>
              <a:t>é o </a:t>
            </a:r>
            <a:r>
              <a:rPr lang="pt-BR" sz="3000" dirty="0" smtClean="0"/>
              <a:t>CMS</a:t>
            </a:r>
            <a:r>
              <a:rPr lang="pt-BR" sz="3000" dirty="0" smtClean="0"/>
              <a:t>. Um core com bibliotecas e </a:t>
            </a:r>
            <a:r>
              <a:rPr lang="pt-BR" sz="3000" dirty="0" err="1" smtClean="0"/>
              <a:t>funcionliaidades</a:t>
            </a:r>
            <a:r>
              <a:rPr lang="pt-BR" sz="3000" dirty="0" smtClean="0"/>
              <a:t> </a:t>
            </a:r>
            <a:r>
              <a:rPr lang="pt-BR" sz="3000" dirty="0" smtClean="0"/>
              <a:t>próprias dos </a:t>
            </a:r>
            <a:r>
              <a:rPr lang="pt-BR" sz="3000" dirty="0" smtClean="0"/>
              <a:t>CMS</a:t>
            </a:r>
            <a:r>
              <a:rPr lang="pt-BR" sz="3000" dirty="0" smtClean="0"/>
              <a:t>, </a:t>
            </a:r>
            <a:r>
              <a:rPr lang="pt-BR" sz="3000" dirty="0" smtClean="0"/>
              <a:t>que não mexemos, que é dos desenvolvedores, e criamos projetos ao redor desse core, dependendo das necessidades, e criamos um novo site, utilizamos essas funcionalidades </a:t>
            </a:r>
            <a:r>
              <a:rPr lang="pt-BR" sz="3000" dirty="0" smtClean="0"/>
              <a:t>básicas </a:t>
            </a:r>
            <a:r>
              <a:rPr lang="pt-BR" sz="3000" dirty="0" smtClean="0"/>
              <a:t>e estendemos essas </a:t>
            </a:r>
            <a:r>
              <a:rPr lang="pt-BR" sz="3000" dirty="0" err="1" smtClean="0"/>
              <a:t>fucinalidades</a:t>
            </a:r>
            <a:r>
              <a:rPr lang="pt-BR" sz="3000" dirty="0" smtClean="0"/>
              <a:t>. Está sob nosso controle completo, </a:t>
            </a:r>
            <a:r>
              <a:rPr lang="pt-BR" sz="3000" dirty="0" err="1" smtClean="0"/>
              <a:t>Php</a:t>
            </a:r>
            <a:r>
              <a:rPr lang="pt-BR" sz="3000" dirty="0" smtClean="0"/>
              <a:t>, </a:t>
            </a:r>
            <a:r>
              <a:rPr lang="pt-BR" sz="3000" dirty="0" err="1" smtClean="0"/>
              <a:t>JavaScript</a:t>
            </a:r>
            <a:r>
              <a:rPr lang="pt-BR" sz="3000" dirty="0" smtClean="0"/>
              <a:t>, </a:t>
            </a:r>
            <a:r>
              <a:rPr lang="pt-BR" sz="3000" dirty="0" err="1" smtClean="0"/>
              <a:t>Jquery</a:t>
            </a:r>
            <a:r>
              <a:rPr lang="pt-BR" sz="3000" dirty="0" smtClean="0"/>
              <a:t>, </a:t>
            </a:r>
            <a:r>
              <a:rPr lang="pt-BR" sz="3000" dirty="0" err="1" smtClean="0"/>
              <a:t>Html</a:t>
            </a:r>
            <a:r>
              <a:rPr lang="pt-BR" sz="3000" dirty="0" smtClean="0"/>
              <a:t> 5, CSS 3.</a:t>
            </a:r>
          </a:p>
          <a:p>
            <a:r>
              <a:rPr lang="pt-BR" sz="3000" dirty="0" smtClean="0"/>
              <a:t>O </a:t>
            </a:r>
            <a:r>
              <a:rPr lang="pt-BR" sz="3000" dirty="0" smtClean="0"/>
              <a:t>manejo  </a:t>
            </a:r>
            <a:r>
              <a:rPr lang="pt-BR" sz="3000" dirty="0" smtClean="0"/>
              <a:t>de dados não é em </a:t>
            </a:r>
            <a:r>
              <a:rPr lang="pt-BR" sz="3000" dirty="0" smtClean="0"/>
              <a:t>bases de dados,  </a:t>
            </a:r>
            <a:r>
              <a:rPr lang="pt-BR" sz="3000" dirty="0" smtClean="0"/>
              <a:t>mas em sistemas de arquivos, </a:t>
            </a:r>
            <a:r>
              <a:rPr lang="pt-BR" sz="3000" dirty="0" err="1" smtClean="0"/>
              <a:t>html</a:t>
            </a:r>
            <a:r>
              <a:rPr lang="pt-BR" sz="3000" dirty="0" err="1" smtClean="0"/>
              <a:t>'</a:t>
            </a:r>
            <a:r>
              <a:rPr lang="pt-BR" sz="3000" dirty="0" err="1" smtClean="0"/>
              <a:t>s</a:t>
            </a:r>
            <a:r>
              <a:rPr lang="pt-BR" sz="3000" dirty="0" smtClean="0"/>
              <a:t> </a:t>
            </a:r>
            <a:r>
              <a:rPr lang="pt-BR" sz="3000" dirty="0" smtClean="0"/>
              <a:t>gerados, páginas estáticas. Diferente do </a:t>
            </a:r>
            <a:r>
              <a:rPr lang="pt-BR" sz="3000" dirty="0" err="1" smtClean="0"/>
              <a:t>Drupal</a:t>
            </a:r>
            <a:r>
              <a:rPr lang="pt-BR" sz="3000" dirty="0" smtClean="0"/>
              <a:t>, ou </a:t>
            </a:r>
            <a:r>
              <a:rPr lang="pt-BR" sz="3000" dirty="0" smtClean="0"/>
              <a:t> </a:t>
            </a:r>
            <a:r>
              <a:rPr lang="pt-BR" sz="3000" dirty="0" err="1" smtClean="0"/>
              <a:t>wordpress</a:t>
            </a:r>
            <a:r>
              <a:rPr lang="pt-BR" sz="3000" dirty="0" smtClean="0"/>
              <a:t> </a:t>
            </a:r>
            <a:r>
              <a:rPr lang="pt-BR" sz="3000" dirty="0" smtClean="0"/>
              <a:t>em que </a:t>
            </a:r>
            <a:r>
              <a:rPr lang="pt-BR" sz="3000" dirty="0" smtClean="0"/>
              <a:t>os conteúdos </a:t>
            </a:r>
            <a:r>
              <a:rPr lang="pt-BR" sz="3000" dirty="0" smtClean="0"/>
              <a:t>est</a:t>
            </a:r>
            <a:r>
              <a:rPr lang="pt-BR" sz="3000" dirty="0" smtClean="0"/>
              <a:t>ão</a:t>
            </a:r>
            <a:r>
              <a:rPr lang="pt-BR" sz="3000" dirty="0" smtClean="0"/>
              <a:t> </a:t>
            </a:r>
            <a:r>
              <a:rPr lang="pt-BR" sz="3000" dirty="0" smtClean="0"/>
              <a:t>em bases de dados. </a:t>
            </a:r>
            <a:r>
              <a:rPr lang="pt-BR" sz="3000" dirty="0" smtClean="0"/>
              <a:t>"</a:t>
            </a:r>
            <a:r>
              <a:rPr lang="pt-BR" sz="3000" dirty="0" smtClean="0"/>
              <a:t>Nosso </a:t>
            </a:r>
            <a:r>
              <a:rPr lang="pt-BR" sz="3000" dirty="0" smtClean="0"/>
              <a:t>conteúdos em nível </a:t>
            </a:r>
            <a:r>
              <a:rPr lang="pt-BR" sz="3000" dirty="0" smtClean="0"/>
              <a:t>de editorial  </a:t>
            </a:r>
            <a:r>
              <a:rPr lang="pt-BR" sz="3000" dirty="0" smtClean="0"/>
              <a:t>estão em bases, mas se traduzem em páginas que se criam cada vez que publica um conteúdo</a:t>
            </a:r>
            <a:r>
              <a:rPr lang="pt-BR" sz="3000" dirty="0" smtClean="0"/>
              <a:t>.</a:t>
            </a:r>
            <a:r>
              <a:rPr lang="pt-BR" sz="3000" dirty="0" smtClean="0"/>
              <a:t>"</a:t>
            </a:r>
            <a:endParaRPr lang="pt-BR" sz="3000" dirty="0" smtClean="0"/>
          </a:p>
          <a:p>
            <a:r>
              <a:rPr lang="pt-BR" sz="3000" dirty="0" smtClean="0"/>
              <a:t>Ou seja, Temos o portal do La </a:t>
            </a:r>
            <a:r>
              <a:rPr lang="pt-BR" sz="3000" dirty="0" err="1" smtClean="0"/>
              <a:t>Na</a:t>
            </a:r>
            <a:r>
              <a:rPr lang="pt-BR" sz="3000" dirty="0" err="1" smtClean="0"/>
              <a:t>cion</a:t>
            </a:r>
            <a:r>
              <a:rPr lang="pt-BR" sz="3000" dirty="0" smtClean="0"/>
              <a:t>, se se quer mudar uma matéria de lugar, e publica, o sistema gera uma nova página que </a:t>
            </a:r>
            <a:r>
              <a:rPr lang="pt-BR" sz="3000" dirty="0" smtClean="0"/>
              <a:t>substitui </a:t>
            </a:r>
            <a:r>
              <a:rPr lang="pt-BR" sz="3000" dirty="0" smtClean="0"/>
              <a:t>a anterior.</a:t>
            </a:r>
          </a:p>
          <a:p>
            <a:r>
              <a:rPr lang="pt-BR" sz="3000" dirty="0" smtClean="0"/>
              <a:t>Quando se ingressa no site, não está interagindo com uma base de dados e sim com uma página. Isso é diferente do que se tinha </a:t>
            </a:r>
            <a:r>
              <a:rPr lang="pt-BR" sz="3000" dirty="0" smtClean="0"/>
              <a:t>anteriormente</a:t>
            </a:r>
            <a:r>
              <a:rPr lang="pt-BR" sz="3000" dirty="0" smtClean="0"/>
              <a:t>, . Assim não tem mais tanto manejo de </a:t>
            </a:r>
            <a:r>
              <a:rPr lang="pt-BR" sz="3000" dirty="0" smtClean="0"/>
              <a:t>cache</a:t>
            </a:r>
            <a:r>
              <a:rPr lang="pt-BR" sz="3000" dirty="0" smtClean="0"/>
              <a:t>, às vezes aparecia antes versões anteriores que não</a:t>
            </a:r>
          </a:p>
          <a:p>
            <a:r>
              <a:rPr lang="pt-BR" sz="3000" dirty="0" smtClean="0"/>
              <a:t>Com esta versão tudo </a:t>
            </a:r>
            <a:r>
              <a:rPr lang="pt-BR" sz="3000" dirty="0" smtClean="0"/>
              <a:t>est</a:t>
            </a:r>
            <a:r>
              <a:rPr lang="pt-BR" sz="3000" dirty="0" smtClean="0"/>
              <a:t>á sob </a:t>
            </a:r>
            <a:r>
              <a:rPr lang="pt-BR" sz="3000" dirty="0" smtClean="0"/>
              <a:t>  </a:t>
            </a:r>
            <a:r>
              <a:rPr lang="pt-BR" sz="3000" dirty="0" smtClean="0"/>
              <a:t>controle dos editores.</a:t>
            </a:r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Entrevistas – </a:t>
            </a:r>
            <a:r>
              <a:rPr lang="pt-BR" dirty="0" err="1" smtClean="0"/>
              <a:t>Gillermo</a:t>
            </a:r>
            <a:r>
              <a:rPr lang="pt-BR" dirty="0" smtClean="0"/>
              <a:t> </a:t>
            </a:r>
            <a:r>
              <a:rPr lang="pt-BR" dirty="0" err="1" smtClean="0"/>
              <a:t>Naranjo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55000" lnSpcReduction="20000"/>
          </a:bodyPr>
          <a:lstStyle/>
          <a:p>
            <a:r>
              <a:rPr lang="pt-BR" sz="3100" dirty="0" smtClean="0"/>
              <a:t>Há um framework, que a funcionalidade básica do </a:t>
            </a:r>
            <a:r>
              <a:rPr lang="pt-BR" sz="3100" dirty="0" err="1" smtClean="0"/>
              <a:t>Xalok</a:t>
            </a:r>
            <a:r>
              <a:rPr lang="pt-BR" sz="3100" dirty="0" smtClean="0"/>
              <a:t> Web. Por exemplo: Quero fazer uma página para listar as matérias. Eles tem a </a:t>
            </a:r>
            <a:r>
              <a:rPr lang="pt-BR" sz="3100" dirty="0" smtClean="0"/>
              <a:t>funcionalidade </a:t>
            </a:r>
            <a:r>
              <a:rPr lang="pt-BR" sz="3100" dirty="0" smtClean="0"/>
              <a:t>em </a:t>
            </a:r>
            <a:r>
              <a:rPr lang="pt-BR" sz="3100" dirty="0" smtClean="0"/>
              <a:t>seu </a:t>
            </a:r>
            <a:r>
              <a:rPr lang="pt-BR" sz="3100" dirty="0" smtClean="0"/>
              <a:t>core para listar e usamos essa função para outras coisas. É um </a:t>
            </a:r>
            <a:r>
              <a:rPr lang="pt-BR" sz="3100" dirty="0" err="1" smtClean="0"/>
              <a:t>frameowrk</a:t>
            </a:r>
            <a:r>
              <a:rPr lang="pt-BR" sz="3100" dirty="0" smtClean="0"/>
              <a:t>, não utilizamos </a:t>
            </a:r>
            <a:r>
              <a:rPr lang="pt-BR" sz="3100" dirty="0" err="1" smtClean="0"/>
              <a:t>Synphoni</a:t>
            </a:r>
            <a:r>
              <a:rPr lang="pt-BR" sz="3100" dirty="0" smtClean="0"/>
              <a:t>, </a:t>
            </a:r>
            <a:r>
              <a:rPr lang="pt-BR" sz="3100" dirty="0" smtClean="0"/>
              <a:t>e </a:t>
            </a:r>
            <a:r>
              <a:rPr lang="pt-BR" sz="3100" dirty="0" smtClean="0"/>
              <a:t>não utilizamos camada adicional de lógica extra para criar facilitar o desenvolvimento. Nos interagimos com as funcionalidades básicas do </a:t>
            </a:r>
            <a:r>
              <a:rPr lang="pt-BR" sz="3100" dirty="0" err="1" smtClean="0"/>
              <a:t>Xalok</a:t>
            </a:r>
            <a:r>
              <a:rPr lang="pt-BR" sz="3100" dirty="0" smtClean="0"/>
              <a:t>, usamos bibliotecas como </a:t>
            </a:r>
            <a:r>
              <a:rPr lang="pt-BR" sz="3100" dirty="0" err="1" smtClean="0"/>
              <a:t>jquery</a:t>
            </a:r>
            <a:r>
              <a:rPr lang="pt-BR" sz="3100" dirty="0" smtClean="0"/>
              <a:t> para não desenvolver tudo do zero. </a:t>
            </a:r>
          </a:p>
          <a:p>
            <a:r>
              <a:rPr lang="pt-BR" sz="3100" dirty="0" smtClean="0"/>
              <a:t>Agora, a plataforma tem 3 camadas: uma camada de </a:t>
            </a:r>
            <a:r>
              <a:rPr lang="pt-BR" sz="3100" dirty="0" err="1" smtClean="0"/>
              <a:t>backend</a:t>
            </a:r>
            <a:r>
              <a:rPr lang="pt-BR" sz="3100" dirty="0" smtClean="0"/>
              <a:t>, um </a:t>
            </a:r>
            <a:r>
              <a:rPr lang="pt-BR" sz="3100" dirty="0" err="1" smtClean="0"/>
              <a:t>middleend</a:t>
            </a:r>
            <a:r>
              <a:rPr lang="pt-BR" sz="3100" dirty="0" smtClean="0"/>
              <a:t> e um </a:t>
            </a:r>
            <a:r>
              <a:rPr lang="pt-BR" sz="3100" dirty="0" err="1" smtClean="0"/>
              <a:t>frontend</a:t>
            </a:r>
            <a:r>
              <a:rPr lang="pt-BR" sz="3100" dirty="0" smtClean="0"/>
              <a:t>. O </a:t>
            </a:r>
            <a:r>
              <a:rPr lang="pt-BR" sz="3100" dirty="0" err="1" smtClean="0"/>
              <a:t>backend</a:t>
            </a:r>
            <a:r>
              <a:rPr lang="pt-BR" sz="3100" dirty="0" smtClean="0"/>
              <a:t>, a camada básica, suporta os servidores de </a:t>
            </a:r>
            <a:r>
              <a:rPr lang="pt-BR" sz="3100" dirty="0" err="1" smtClean="0"/>
              <a:t>backend</a:t>
            </a:r>
            <a:r>
              <a:rPr lang="pt-BR" sz="3100" dirty="0" smtClean="0"/>
              <a:t>, suportam o administrador do conteúdo. O trabalho do </a:t>
            </a:r>
            <a:r>
              <a:rPr lang="pt-BR" sz="3100" dirty="0" err="1" smtClean="0"/>
              <a:t>backend</a:t>
            </a:r>
            <a:r>
              <a:rPr lang="pt-BR" sz="3100" dirty="0" smtClean="0"/>
              <a:t>, o jornalista começa a inserir o conteúdo e criar matérias, imagens, </a:t>
            </a:r>
            <a:r>
              <a:rPr lang="pt-BR" sz="3100" dirty="0" smtClean="0"/>
              <a:t>áudios, vídeos, </a:t>
            </a:r>
            <a:r>
              <a:rPr lang="pt-BR" sz="3100" dirty="0" smtClean="0"/>
              <a:t>chats, pesquisas, </a:t>
            </a:r>
            <a:r>
              <a:rPr lang="pt-BR" sz="3100" dirty="0" err="1" smtClean="0"/>
              <a:t>infografias</a:t>
            </a:r>
            <a:r>
              <a:rPr lang="pt-BR" sz="3100" dirty="0" smtClean="0"/>
              <a:t>, </a:t>
            </a:r>
            <a:r>
              <a:rPr lang="pt-BR" sz="3100" dirty="0" err="1" smtClean="0"/>
              <a:t>especiales</a:t>
            </a:r>
            <a:r>
              <a:rPr lang="pt-BR" sz="3100" dirty="0" smtClean="0"/>
              <a:t>, galerias.</a:t>
            </a:r>
          </a:p>
          <a:p>
            <a:r>
              <a:rPr lang="pt-BR" sz="3100" dirty="0" smtClean="0"/>
              <a:t>O </a:t>
            </a:r>
            <a:r>
              <a:rPr lang="pt-BR" sz="3100" dirty="0" err="1" smtClean="0"/>
              <a:t>middleend</a:t>
            </a:r>
            <a:r>
              <a:rPr lang="pt-BR" sz="3100" dirty="0" smtClean="0"/>
              <a:t> pega essa </a:t>
            </a:r>
            <a:r>
              <a:rPr lang="pt-BR" sz="3100" dirty="0" smtClean="0"/>
              <a:t>informa</a:t>
            </a:r>
            <a:r>
              <a:rPr lang="pt-BR" sz="3100" dirty="0" smtClean="0"/>
              <a:t>ção </a:t>
            </a:r>
            <a:r>
              <a:rPr lang="pt-BR" sz="3100" dirty="0" smtClean="0"/>
              <a:t> </a:t>
            </a:r>
            <a:r>
              <a:rPr lang="pt-BR" sz="3100" dirty="0" smtClean="0"/>
              <a:t>e cria a página em </a:t>
            </a:r>
            <a:r>
              <a:rPr lang="pt-BR" sz="3100" dirty="0" err="1" smtClean="0"/>
              <a:t>html</a:t>
            </a:r>
            <a:r>
              <a:rPr lang="pt-BR" sz="3100" dirty="0" smtClean="0"/>
              <a:t>. Esse é o trabalho dele, </a:t>
            </a:r>
            <a:r>
              <a:rPr lang="pt-BR" sz="3100" dirty="0" smtClean="0"/>
              <a:t>formar </a:t>
            </a:r>
            <a:r>
              <a:rPr lang="pt-BR" sz="3100" dirty="0" smtClean="0"/>
              <a:t>a página. Há um </a:t>
            </a:r>
            <a:r>
              <a:rPr lang="pt-BR" sz="3100" dirty="0" err="1" smtClean="0"/>
              <a:t>robot</a:t>
            </a:r>
            <a:r>
              <a:rPr lang="pt-BR" sz="3100" dirty="0" smtClean="0"/>
              <a:t> que periodicamente perguntam ao </a:t>
            </a:r>
            <a:r>
              <a:rPr lang="pt-BR" sz="3100" dirty="0" err="1" smtClean="0"/>
              <a:t>backend</a:t>
            </a:r>
            <a:r>
              <a:rPr lang="pt-BR" sz="3100" dirty="0" smtClean="0"/>
              <a:t> se há uma página para pintar. Busca e coloca no </a:t>
            </a:r>
            <a:r>
              <a:rPr lang="pt-BR" sz="3100" dirty="0" err="1" smtClean="0"/>
              <a:t>frontend</a:t>
            </a:r>
            <a:r>
              <a:rPr lang="pt-BR" sz="3100" dirty="0" smtClean="0"/>
              <a:t>, que é a camada</a:t>
            </a:r>
          </a:p>
          <a:p>
            <a:r>
              <a:rPr lang="pt-BR" sz="3100" dirty="0" smtClean="0"/>
              <a:t>Transversalmente está o sítio que temos. Uma pilha de fronts, </a:t>
            </a:r>
            <a:r>
              <a:rPr lang="pt-BR" sz="3100" dirty="0" err="1" smtClean="0"/>
              <a:t>middles</a:t>
            </a:r>
            <a:r>
              <a:rPr lang="pt-BR" sz="3100" dirty="0" smtClean="0"/>
              <a:t> e </a:t>
            </a:r>
            <a:r>
              <a:rPr lang="pt-BR" sz="3100" dirty="0" err="1" smtClean="0"/>
              <a:t>backends</a:t>
            </a:r>
            <a:r>
              <a:rPr lang="pt-BR" sz="3100" dirty="0" smtClean="0"/>
              <a:t> pode suportar vários sites. </a:t>
            </a:r>
          </a:p>
          <a:p>
            <a:r>
              <a:rPr lang="pt-BR" sz="3100" dirty="0" smtClean="0"/>
              <a:t>A </a:t>
            </a:r>
            <a:r>
              <a:rPr lang="pt-BR" sz="3100" dirty="0" err="1" smtClean="0"/>
              <a:t>infomação</a:t>
            </a:r>
            <a:r>
              <a:rPr lang="pt-BR" sz="3100" dirty="0" smtClean="0"/>
              <a:t> está guardada em </a:t>
            </a:r>
            <a:r>
              <a:rPr lang="pt-BR" sz="3100" dirty="0" smtClean="0"/>
              <a:t>XML</a:t>
            </a:r>
            <a:r>
              <a:rPr lang="pt-BR" sz="3100" dirty="0" smtClean="0"/>
              <a:t>. </a:t>
            </a:r>
            <a:r>
              <a:rPr lang="pt-BR" sz="3100" dirty="0" smtClean="0"/>
              <a:t>Temos o sistema velho, tudo de 1996 a 2012 está em vários formatos. Temos um </a:t>
            </a:r>
            <a:r>
              <a:rPr lang="pt-BR" sz="3100" dirty="0" err="1" smtClean="0"/>
              <a:t>robot</a:t>
            </a:r>
            <a:r>
              <a:rPr lang="pt-BR" sz="3100" dirty="0" smtClean="0"/>
              <a:t> que pega essa </a:t>
            </a:r>
            <a:r>
              <a:rPr lang="pt-BR" sz="3100" dirty="0" err="1" smtClean="0"/>
              <a:t>info</a:t>
            </a:r>
            <a:r>
              <a:rPr lang="pt-BR" sz="3100" dirty="0" smtClean="0"/>
              <a:t> e a migra para uma </a:t>
            </a:r>
            <a:r>
              <a:rPr lang="pt-BR" sz="3100" dirty="0" err="1" smtClean="0"/>
              <a:t>esturtura</a:t>
            </a:r>
            <a:r>
              <a:rPr lang="pt-BR" sz="3100" dirty="0" smtClean="0"/>
              <a:t> </a:t>
            </a:r>
            <a:r>
              <a:rPr lang="pt-BR" sz="3100" dirty="0" smtClean="0"/>
              <a:t>XML</a:t>
            </a:r>
            <a:r>
              <a:rPr lang="pt-BR" sz="3100" dirty="0" smtClean="0"/>
              <a:t>: </a:t>
            </a:r>
            <a:r>
              <a:rPr lang="pt-BR" sz="3100" dirty="0" err="1" smtClean="0"/>
              <a:t>title</a:t>
            </a:r>
            <a:r>
              <a:rPr lang="pt-BR" sz="3100" dirty="0" smtClean="0"/>
              <a:t>, </a:t>
            </a:r>
            <a:r>
              <a:rPr lang="pt-BR" sz="3100" dirty="0" err="1" smtClean="0"/>
              <a:t>subtitle</a:t>
            </a:r>
            <a:r>
              <a:rPr lang="pt-BR" sz="3100" dirty="0" smtClean="0"/>
              <a:t>, </a:t>
            </a:r>
            <a:r>
              <a:rPr lang="pt-BR" sz="3100" dirty="0" err="1" smtClean="0"/>
              <a:t>body</a:t>
            </a:r>
            <a:r>
              <a:rPr lang="pt-BR" sz="3100" dirty="0" smtClean="0"/>
              <a:t>, links etc. Varremos os artigos, traduzimos a um formato </a:t>
            </a:r>
            <a:r>
              <a:rPr lang="pt-BR" sz="3100" dirty="0" smtClean="0"/>
              <a:t>STANDARD</a:t>
            </a:r>
            <a:r>
              <a:rPr lang="pt-BR" sz="3100" dirty="0" smtClean="0"/>
              <a:t> </a:t>
            </a:r>
            <a:r>
              <a:rPr lang="pt-BR" sz="3100" dirty="0" smtClean="0"/>
              <a:t>e se carrega e se alimenta na plataforma e se reindexa para que possa ser facilmente buscado e detectado pelos </a:t>
            </a:r>
            <a:r>
              <a:rPr lang="pt-BR" sz="3100" dirty="0" err="1" smtClean="0"/>
              <a:t>robots</a:t>
            </a:r>
            <a:r>
              <a:rPr lang="pt-BR" sz="3100" dirty="0" smtClean="0"/>
              <a:t> do Google. </a:t>
            </a:r>
          </a:p>
          <a:p>
            <a:endParaRPr lang="pt-BR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Entrevistas – </a:t>
            </a:r>
            <a:r>
              <a:rPr lang="pt-BR" dirty="0" err="1" smtClean="0"/>
              <a:t>Gillermo</a:t>
            </a:r>
            <a:r>
              <a:rPr lang="pt-BR" dirty="0" smtClean="0"/>
              <a:t> </a:t>
            </a:r>
            <a:r>
              <a:rPr lang="pt-BR" dirty="0" err="1" smtClean="0"/>
              <a:t>Naranjo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sz="3600" dirty="0" smtClean="0"/>
              <a:t>A nível de ferramenta de administração, temos um CMS para o impresso, que é o </a:t>
            </a:r>
            <a:r>
              <a:rPr lang="pt-BR" sz="3600" dirty="0" smtClean="0"/>
              <a:t>GOODNEWS: </a:t>
            </a:r>
            <a:r>
              <a:rPr lang="pt-BR" sz="3600" dirty="0" smtClean="0"/>
              <a:t>GN3. Onde os jornalistas fazem a edição impressa. Com diferentes estruturas mais focadas para o impresso. Essa estrutura tem um botão que permite traduzir o conteúdo e exportar de GN3 para </a:t>
            </a:r>
            <a:r>
              <a:rPr lang="pt-BR" sz="3600" dirty="0" smtClean="0"/>
              <a:t>XALOK, </a:t>
            </a:r>
            <a:r>
              <a:rPr lang="pt-BR" sz="3600" dirty="0" smtClean="0"/>
              <a:t>isso vi cair na Web. </a:t>
            </a:r>
          </a:p>
          <a:p>
            <a:r>
              <a:rPr lang="pt-BR" sz="3600" dirty="0" smtClean="0"/>
              <a:t>Exemplo, quando </a:t>
            </a:r>
            <a:r>
              <a:rPr lang="pt-BR" sz="3600" dirty="0" smtClean="0"/>
              <a:t>queremos a mesma </a:t>
            </a:r>
            <a:r>
              <a:rPr lang="pt-BR" sz="3600" dirty="0" smtClean="0"/>
              <a:t>matéria, para o impresso, </a:t>
            </a:r>
            <a:r>
              <a:rPr lang="pt-BR" sz="3600" dirty="0" smtClean="0"/>
              <a:t>e na</a:t>
            </a:r>
            <a:r>
              <a:rPr lang="pt-BR" sz="3600" dirty="0" smtClean="0"/>
              <a:t> </a:t>
            </a:r>
            <a:r>
              <a:rPr lang="pt-BR" sz="3600" dirty="0" smtClean="0"/>
              <a:t>Web, </a:t>
            </a:r>
            <a:r>
              <a:rPr lang="pt-BR" sz="3600" dirty="0" smtClean="0"/>
              <a:t>ent</a:t>
            </a:r>
            <a:r>
              <a:rPr lang="pt-BR" sz="3600" dirty="0" smtClean="0"/>
              <a:t>ão criamos no </a:t>
            </a:r>
            <a:r>
              <a:rPr lang="pt-BR" sz="3600" dirty="0" smtClean="0"/>
              <a:t> </a:t>
            </a:r>
            <a:r>
              <a:rPr lang="pt-BR" sz="3600" dirty="0" smtClean="0"/>
              <a:t>GN3 – </a:t>
            </a:r>
            <a:r>
              <a:rPr lang="pt-BR" sz="3600" dirty="0" smtClean="0"/>
              <a:t>e depois exportar-se para a Web</a:t>
            </a:r>
            <a:r>
              <a:rPr lang="pt-BR" sz="3600" dirty="0" smtClean="0"/>
              <a:t>, coloca nesse formato, e o </a:t>
            </a:r>
            <a:r>
              <a:rPr lang="pt-BR" sz="3600" dirty="0" err="1" smtClean="0"/>
              <a:t>robot</a:t>
            </a:r>
            <a:r>
              <a:rPr lang="pt-BR" sz="3600" dirty="0" smtClean="0"/>
              <a:t> está traduzindo as diferentes correspondência de campos e exporta para </a:t>
            </a:r>
            <a:r>
              <a:rPr lang="pt-BR" sz="3600" dirty="0" smtClean="0"/>
              <a:t>XALOK, </a:t>
            </a:r>
            <a:r>
              <a:rPr lang="pt-BR" sz="3600" dirty="0" smtClean="0"/>
              <a:t>onde pode-se editar a matéria, editar e publicar no site. É o modelo: </a:t>
            </a:r>
            <a:r>
              <a:rPr lang="pt-BR" sz="3600" dirty="0" smtClean="0"/>
              <a:t>PRINT TO ONLINE/WEB. </a:t>
            </a:r>
            <a:endParaRPr lang="pt-BR" sz="3600" dirty="0" smtClean="0"/>
          </a:p>
          <a:p>
            <a:r>
              <a:rPr lang="pt-BR" sz="3600" dirty="0" smtClean="0"/>
              <a:t>Mas há uma discussão para se mudar o modelo: tudo que se gere se faça em </a:t>
            </a:r>
            <a:r>
              <a:rPr lang="pt-BR" sz="3600" dirty="0" err="1" smtClean="0"/>
              <a:t>Xalok</a:t>
            </a:r>
            <a:r>
              <a:rPr lang="pt-BR" sz="3600" dirty="0" smtClean="0"/>
              <a:t> Web e o que vai para a Web irá para o GN3, como se fosse uma agência.</a:t>
            </a:r>
          </a:p>
          <a:p>
            <a:r>
              <a:rPr lang="pt-BR" sz="3600" dirty="0" smtClean="0"/>
              <a:t>Neste momento se faz o contrário. Alguém á meia noite, selecionada o que quer do impresso, exporta para a Web, e cronograma o momento de publicação.  Por exemplo, às 2 ou 7 da manhã faz a publicação. O editor Web toma essa decisão de quando publicar no online. </a:t>
            </a:r>
          </a:p>
          <a:p>
            <a:r>
              <a:rPr lang="pt-BR" sz="3600" dirty="0" smtClean="0"/>
              <a:t>Antes tudo era publicado às 12pm. Agora </a:t>
            </a:r>
            <a:r>
              <a:rPr lang="pt-BR" sz="3600" dirty="0" smtClean="0"/>
              <a:t>EXISTE a  distribuição </a:t>
            </a:r>
            <a:r>
              <a:rPr lang="pt-BR" sz="3600" dirty="0" smtClean="0"/>
              <a:t>nos picos de distribuição, dependendo do tipo de conteúdo: final do dia se é mais para análise e leitura; de última hora </a:t>
            </a:r>
            <a:r>
              <a:rPr lang="pt-BR" sz="3600" dirty="0" smtClean="0"/>
              <a:t>se </a:t>
            </a:r>
            <a:r>
              <a:rPr lang="pt-BR" sz="3600" dirty="0" smtClean="0"/>
              <a:t>é matéria </a:t>
            </a:r>
            <a:r>
              <a:rPr lang="pt-BR" sz="3600" dirty="0" smtClean="0"/>
              <a:t>exclusiva</a:t>
            </a:r>
            <a:r>
              <a:rPr lang="pt-BR" sz="3600" dirty="0" smtClean="0"/>
              <a:t>, a publicação </a:t>
            </a:r>
            <a:r>
              <a:rPr lang="pt-BR" sz="3600" dirty="0" smtClean="0"/>
              <a:t>entra  </a:t>
            </a:r>
            <a:r>
              <a:rPr lang="pt-BR" sz="3600" dirty="0" smtClean="0"/>
              <a:t>pela manhã. Tudo é decidido pelas editorias e não automaticamente. </a:t>
            </a:r>
          </a:p>
          <a:p>
            <a:endParaRPr lang="pt-BR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Entrevistas – </a:t>
            </a:r>
            <a:r>
              <a:rPr lang="pt-BR" dirty="0" err="1" smtClean="0"/>
              <a:t>Gillermo</a:t>
            </a:r>
            <a:r>
              <a:rPr lang="pt-BR" dirty="0" smtClean="0"/>
              <a:t> </a:t>
            </a:r>
            <a:r>
              <a:rPr lang="pt-BR" dirty="0" err="1" smtClean="0"/>
              <a:t>Naranjo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A discussão atual é se eu chego e escrevo para o impresso e levo para o digital, estou limitando quando tenho muito material, não escreve tudo que te, escreve só o necessário para cumprir com o impresso. Se temos o conteúdo e levamos para a Web, ali não tem limite de conteúdo e ideias. Isso traz uma sobrecarga dos editores web de terem de repensar sus conteúdos para a Web, buscar vídeos, </a:t>
            </a:r>
            <a:r>
              <a:rPr lang="pt-BR" dirty="0" err="1" smtClean="0"/>
              <a:t>infografia</a:t>
            </a:r>
            <a:r>
              <a:rPr lang="pt-BR" dirty="0" smtClean="0"/>
              <a:t>, outras matérias relacionadas.</a:t>
            </a:r>
          </a:p>
          <a:p>
            <a:r>
              <a:rPr lang="pt-BR" dirty="0" smtClean="0"/>
              <a:t>Sendo que isso deveria ser feito desde o início pelo jornalista que está escrevendo o conteúdo. Pode colocar galeria, foto, e o </a:t>
            </a:r>
            <a:r>
              <a:rPr lang="pt-BR" dirty="0" smtClean="0"/>
              <a:t>PRINT  </a:t>
            </a:r>
            <a:r>
              <a:rPr lang="pt-BR" dirty="0" smtClean="0"/>
              <a:t>pode tomar tudo isso e dar um enfoque diferente</a:t>
            </a:r>
          </a:p>
          <a:p>
            <a:r>
              <a:rPr lang="pt-BR" dirty="0" smtClean="0"/>
              <a:t>É o que queremos modificar aqui. O que </a:t>
            </a:r>
            <a:r>
              <a:rPr lang="pt-BR" dirty="0" smtClean="0"/>
              <a:t>est</a:t>
            </a:r>
            <a:r>
              <a:rPr lang="pt-BR" dirty="0" smtClean="0"/>
              <a:t>á</a:t>
            </a:r>
            <a:r>
              <a:rPr lang="pt-BR" dirty="0" smtClean="0"/>
              <a:t> </a:t>
            </a:r>
            <a:r>
              <a:rPr lang="pt-BR" dirty="0" smtClean="0"/>
              <a:t>sendo feito no </a:t>
            </a:r>
            <a:r>
              <a:rPr lang="pt-BR" dirty="0" smtClean="0"/>
              <a:t>O Globo</a:t>
            </a:r>
            <a:r>
              <a:rPr lang="pt-BR" dirty="0" smtClean="0"/>
              <a:t>, </a:t>
            </a:r>
            <a:r>
              <a:rPr lang="pt-BR" dirty="0" err="1" smtClean="0"/>
              <a:t>LaNacion</a:t>
            </a:r>
            <a:r>
              <a:rPr lang="pt-BR" dirty="0" smtClean="0"/>
              <a:t> da Argentina, que tem </a:t>
            </a:r>
            <a:r>
              <a:rPr lang="pt-BR" dirty="0" smtClean="0"/>
              <a:t>Modelo de Processos </a:t>
            </a:r>
            <a:r>
              <a:rPr lang="pt-BR" dirty="0" smtClean="0"/>
              <a:t>de </a:t>
            </a:r>
            <a:r>
              <a:rPr lang="pt-BR" dirty="0" smtClean="0"/>
              <a:t>ONLINE TO PRINT. </a:t>
            </a:r>
            <a:endParaRPr lang="pt-BR" dirty="0" smtClean="0"/>
          </a:p>
          <a:p>
            <a:r>
              <a:rPr lang="pt-BR" dirty="0" smtClean="0"/>
              <a:t>Na Alemanha há outras pessoa que têm outro enfoque similar ao que estamos propondo, que é Die </a:t>
            </a:r>
            <a:r>
              <a:rPr lang="pt-BR" dirty="0" err="1" smtClean="0"/>
              <a:t>Welt</a:t>
            </a:r>
            <a:r>
              <a:rPr lang="pt-BR" dirty="0" smtClean="0"/>
              <a:t>.</a:t>
            </a:r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Entrevistas – </a:t>
            </a:r>
            <a:r>
              <a:rPr lang="pt-BR" dirty="0" err="1" smtClean="0"/>
              <a:t>Gillermo</a:t>
            </a:r>
            <a:r>
              <a:rPr lang="pt-BR" dirty="0" smtClean="0"/>
              <a:t> </a:t>
            </a:r>
            <a:r>
              <a:rPr lang="pt-BR" dirty="0" err="1" smtClean="0"/>
              <a:t>Naranjo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sz="1800" dirty="0" smtClean="0"/>
              <a:t>Quando crio a nota ou extraio do impresso, coloco nesse formato, com campos básicos: </a:t>
            </a:r>
            <a:r>
              <a:rPr lang="pt-BR" sz="1800" dirty="0" err="1" smtClean="0"/>
              <a:t>Tags</a:t>
            </a:r>
            <a:r>
              <a:rPr lang="pt-BR" sz="1800" dirty="0" smtClean="0"/>
              <a:t> para o </a:t>
            </a:r>
            <a:r>
              <a:rPr lang="pt-BR" sz="1800" dirty="0" smtClean="0"/>
              <a:t>SEO (</a:t>
            </a:r>
            <a:r>
              <a:rPr lang="pt-BR" sz="1800" dirty="0" err="1" smtClean="0"/>
              <a:t>Search</a:t>
            </a:r>
            <a:r>
              <a:rPr lang="pt-BR" sz="1800" dirty="0" smtClean="0"/>
              <a:t> </a:t>
            </a:r>
            <a:r>
              <a:rPr lang="pt-BR" sz="1800" dirty="0" err="1" smtClean="0"/>
              <a:t>Engine</a:t>
            </a:r>
            <a:r>
              <a:rPr lang="pt-BR" sz="1800" dirty="0" smtClean="0"/>
              <a:t> </a:t>
            </a:r>
            <a:r>
              <a:rPr lang="pt-BR" sz="1800" dirty="0" err="1" smtClean="0"/>
              <a:t>Optimization</a:t>
            </a:r>
            <a:r>
              <a:rPr lang="pt-BR" sz="1800" dirty="0" smtClean="0"/>
              <a:t>).</a:t>
            </a:r>
            <a:endParaRPr lang="pt-BR" sz="1800" dirty="0" smtClean="0"/>
          </a:p>
          <a:p>
            <a:r>
              <a:rPr lang="pt-BR" sz="1800" dirty="0" smtClean="0"/>
              <a:t>Pergunta: a criação das </a:t>
            </a:r>
            <a:r>
              <a:rPr lang="pt-BR" sz="1800" dirty="0" err="1" smtClean="0"/>
              <a:t>tags</a:t>
            </a:r>
            <a:r>
              <a:rPr lang="pt-BR" sz="1800" dirty="0" smtClean="0"/>
              <a:t> é baseada em vocabulário ou é criação e decisão do jornalista? </a:t>
            </a:r>
          </a:p>
          <a:p>
            <a:r>
              <a:rPr lang="pt-BR" sz="1800" dirty="0" smtClean="0"/>
              <a:t>Mesmo que sabemos que haja ferramentas que fazem análise de palavras em uso e buscando como: </a:t>
            </a:r>
            <a:r>
              <a:rPr lang="pt-BR" sz="1800" dirty="0" err="1" smtClean="0"/>
              <a:t>CMRoss</a:t>
            </a:r>
            <a:r>
              <a:rPr lang="pt-BR" sz="1800" dirty="0" smtClean="0"/>
              <a:t>, </a:t>
            </a:r>
            <a:r>
              <a:rPr lang="pt-BR" sz="1800" dirty="0" err="1" smtClean="0"/>
              <a:t>Keyword</a:t>
            </a:r>
            <a:r>
              <a:rPr lang="pt-BR" sz="1800" dirty="0" smtClean="0"/>
              <a:t> </a:t>
            </a:r>
            <a:r>
              <a:rPr lang="pt-BR" sz="1800" dirty="0" err="1" smtClean="0"/>
              <a:t>planner</a:t>
            </a:r>
            <a:r>
              <a:rPr lang="pt-BR" sz="1800" dirty="0" smtClean="0"/>
              <a:t>, </a:t>
            </a:r>
            <a:r>
              <a:rPr lang="pt-BR" sz="1800" dirty="0" err="1" smtClean="0"/>
              <a:t>Adwords</a:t>
            </a:r>
            <a:r>
              <a:rPr lang="pt-BR" sz="1800" dirty="0" smtClean="0"/>
              <a:t>, </a:t>
            </a:r>
            <a:r>
              <a:rPr lang="pt-BR" sz="1800" dirty="0" err="1" smtClean="0"/>
              <a:t>GoogleTrends</a:t>
            </a:r>
            <a:r>
              <a:rPr lang="pt-BR" sz="1800" dirty="0" smtClean="0"/>
              <a:t>,  não estão automatizadas nem </a:t>
            </a:r>
            <a:r>
              <a:rPr lang="pt-BR" sz="1800" dirty="0" err="1" smtClean="0"/>
              <a:t>utiliadas</a:t>
            </a:r>
            <a:r>
              <a:rPr lang="pt-BR" sz="1800" dirty="0" smtClean="0"/>
              <a:t> por todo mundo. Eu, com meu perfil, entendo a </a:t>
            </a:r>
            <a:r>
              <a:rPr lang="pt-BR" sz="1800" dirty="0" err="1" smtClean="0"/>
              <a:t>importancia</a:t>
            </a:r>
            <a:r>
              <a:rPr lang="pt-BR" sz="1800" dirty="0" smtClean="0"/>
              <a:t>, para título e subtítulo.</a:t>
            </a:r>
          </a:p>
          <a:p>
            <a:r>
              <a:rPr lang="pt-BR" sz="1800" dirty="0" smtClean="0"/>
              <a:t>Mas não, o jornalista, com sua mentalidade coloca o que quiser, é intuitivo. Alguns fazem a tarefa de buscar, comparar e ver alternativas e também por exemplo, não é </a:t>
            </a:r>
            <a:r>
              <a:rPr lang="pt-BR" sz="1800" dirty="0" smtClean="0"/>
              <a:t>"</a:t>
            </a:r>
            <a:r>
              <a:rPr lang="pt-BR" sz="1800" dirty="0" err="1" smtClean="0"/>
              <a:t>temblor</a:t>
            </a:r>
            <a:r>
              <a:rPr lang="pt-BR" sz="1800" dirty="0" smtClean="0"/>
              <a:t>”</a:t>
            </a:r>
            <a:r>
              <a:rPr lang="pt-BR" sz="1800" dirty="0" smtClean="0"/>
              <a:t> , </a:t>
            </a:r>
            <a:r>
              <a:rPr lang="pt-BR" sz="1800" dirty="0" smtClean="0"/>
              <a:t>é cismo, terremoto, as </a:t>
            </a:r>
            <a:r>
              <a:rPr lang="pt-BR" sz="1800" dirty="0" smtClean="0"/>
              <a:t>tr</a:t>
            </a:r>
            <a:r>
              <a:rPr lang="pt-BR" sz="1800" dirty="0" smtClean="0"/>
              <a:t>ê</a:t>
            </a:r>
            <a:r>
              <a:rPr lang="pt-BR" sz="1800" dirty="0" smtClean="0"/>
              <a:t>s </a:t>
            </a:r>
            <a:r>
              <a:rPr lang="pt-BR" sz="1800" dirty="0" smtClean="0"/>
              <a:t>tem resultados diferentes. Se uso cismo </a:t>
            </a:r>
            <a:r>
              <a:rPr lang="pt-BR" sz="1800" dirty="0" smtClean="0"/>
              <a:t>ou e </a:t>
            </a:r>
            <a:r>
              <a:rPr lang="pt-BR" sz="1800" dirty="0" smtClean="0"/>
              <a:t>se busca </a:t>
            </a:r>
            <a:r>
              <a:rPr lang="pt-BR" sz="1800" dirty="0" err="1" smtClean="0"/>
              <a:t>temblor</a:t>
            </a:r>
            <a:r>
              <a:rPr lang="pt-BR" sz="1800" dirty="0" smtClean="0"/>
              <a:t> não gero efeito positivo.</a:t>
            </a:r>
          </a:p>
          <a:p>
            <a:r>
              <a:rPr lang="pt-BR" sz="1800" dirty="0" smtClean="0"/>
              <a:t>Queremos buscar um modulo para colocar </a:t>
            </a:r>
            <a:r>
              <a:rPr lang="pt-BR" sz="1800" dirty="0" err="1" smtClean="0"/>
              <a:t>keywords</a:t>
            </a:r>
            <a:r>
              <a:rPr lang="pt-BR" sz="1800" dirty="0" smtClean="0"/>
              <a:t> que tem correlação com o texto, para buscar os mais repetitivos, qual o critério e ver se por API podemos fazer contato com algum serviço que veja o volume de tráfego, de buscar que usam os termos e sugiram outros, isso é </a:t>
            </a:r>
            <a:r>
              <a:rPr lang="pt-BR" sz="1800" dirty="0" smtClean="0"/>
              <a:t>"</a:t>
            </a:r>
            <a:r>
              <a:rPr lang="pt-BR" sz="1800" dirty="0" err="1" smtClean="0"/>
              <a:t>wishful</a:t>
            </a:r>
            <a:r>
              <a:rPr lang="pt-BR" sz="1800" dirty="0" smtClean="0"/>
              <a:t> </a:t>
            </a:r>
            <a:r>
              <a:rPr lang="pt-BR" sz="1800" dirty="0" err="1" smtClean="0"/>
              <a:t>thinking</a:t>
            </a:r>
            <a:r>
              <a:rPr lang="pt-BR" sz="1800" dirty="0" smtClean="0"/>
              <a:t>”(</a:t>
            </a:r>
            <a:endParaRPr lang="pt-BR" sz="1800" dirty="0" smtClean="0"/>
          </a:p>
          <a:p>
            <a:endParaRPr lang="pt-BR" sz="1800" dirty="0" smtClean="0"/>
          </a:p>
          <a:p>
            <a:pPr lvl="1"/>
            <a:endParaRPr lang="pt-BR" sz="1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Entrevistas – </a:t>
            </a:r>
            <a:r>
              <a:rPr lang="pt-BR" dirty="0" err="1" smtClean="0"/>
              <a:t>Gillermo</a:t>
            </a:r>
            <a:r>
              <a:rPr lang="pt-BR" dirty="0" smtClean="0"/>
              <a:t> </a:t>
            </a:r>
            <a:r>
              <a:rPr lang="pt-BR" dirty="0" err="1" smtClean="0"/>
              <a:t>Naranjo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Autofit/>
          </a:bodyPr>
          <a:lstStyle/>
          <a:p>
            <a:r>
              <a:rPr lang="pt-BR" sz="1700" dirty="0" smtClean="0"/>
              <a:t>Não temos critérios para analisar melhores palavras para dar a uma matéria. Se tivéssemos isso seria genial.</a:t>
            </a:r>
          </a:p>
          <a:p>
            <a:r>
              <a:rPr lang="pt-BR" sz="1700" dirty="0" smtClean="0"/>
              <a:t>Pergunta: é possível ao criar uma matéria, quais outras matérias usaram essas </a:t>
            </a:r>
            <a:r>
              <a:rPr lang="pt-BR" sz="1700" dirty="0" err="1" smtClean="0"/>
              <a:t>tags</a:t>
            </a:r>
            <a:r>
              <a:rPr lang="pt-BR" sz="1700" dirty="0" smtClean="0"/>
              <a:t>? Posso fazer isso durante a produção?</a:t>
            </a:r>
          </a:p>
          <a:p>
            <a:pPr lvl="1"/>
            <a:r>
              <a:rPr lang="pt-BR" sz="1700" dirty="0" smtClean="0"/>
              <a:t>Não</a:t>
            </a:r>
          </a:p>
          <a:p>
            <a:r>
              <a:rPr lang="pt-BR" sz="1700" dirty="0" smtClean="0"/>
              <a:t>Pergunta: sou jornalista, quero saber tudo sobre tubarões, não há uma forma de se buscar</a:t>
            </a:r>
          </a:p>
          <a:p>
            <a:pPr lvl="1"/>
            <a:r>
              <a:rPr lang="pt-BR" sz="1700" dirty="0" smtClean="0"/>
              <a:t>Sim, está tudo em arquivos </a:t>
            </a:r>
            <a:r>
              <a:rPr lang="pt-BR" sz="1700" dirty="0" err="1" smtClean="0"/>
              <a:t>html</a:t>
            </a:r>
            <a:r>
              <a:rPr lang="pt-BR" sz="1700" dirty="0" smtClean="0"/>
              <a:t> e se busca por palavra. Etiqueta e </a:t>
            </a:r>
            <a:r>
              <a:rPr lang="pt-BR" sz="1700" dirty="0" err="1" smtClean="0"/>
              <a:t>keyword</a:t>
            </a:r>
            <a:r>
              <a:rPr lang="pt-BR" sz="1700" dirty="0" smtClean="0"/>
              <a:t>. Tem</a:t>
            </a:r>
          </a:p>
          <a:p>
            <a:r>
              <a:rPr lang="pt-BR" sz="1700" dirty="0" smtClean="0"/>
              <a:t>Há uma forma básica de busca, escrevo o que quero, o relevante, mas não há forma de estabelecer critério por volume, por relevância, etc. Exemplo, </a:t>
            </a:r>
            <a:r>
              <a:rPr lang="pt-BR" sz="1700" dirty="0" err="1" smtClean="0"/>
              <a:t>alajuelense</a:t>
            </a:r>
            <a:r>
              <a:rPr lang="pt-BR" sz="1700" dirty="0" smtClean="0"/>
              <a:t>, </a:t>
            </a:r>
            <a:r>
              <a:rPr lang="pt-BR" sz="1700" dirty="0" err="1" smtClean="0"/>
              <a:t>alajuela</a:t>
            </a:r>
            <a:r>
              <a:rPr lang="pt-BR" sz="1700" dirty="0" smtClean="0"/>
              <a:t>, </a:t>
            </a:r>
            <a:r>
              <a:rPr lang="pt-BR" sz="1700" dirty="0" err="1" smtClean="0"/>
              <a:t>tiburon</a:t>
            </a:r>
            <a:r>
              <a:rPr lang="pt-BR" sz="1700" dirty="0" smtClean="0"/>
              <a:t> sem til, dá diferença. Levantamos uma lista para propaganda, dos </a:t>
            </a:r>
            <a:r>
              <a:rPr lang="pt-BR" sz="1700" dirty="0" err="1" smtClean="0"/>
              <a:t>keywords</a:t>
            </a:r>
            <a:r>
              <a:rPr lang="pt-BR" sz="1700" dirty="0" smtClean="0"/>
              <a:t> para colocar publicidade em função dos </a:t>
            </a:r>
            <a:r>
              <a:rPr lang="pt-BR" sz="1700" dirty="0" err="1" smtClean="0"/>
              <a:t>keywords</a:t>
            </a:r>
            <a:r>
              <a:rPr lang="pt-BR" sz="1700" dirty="0" smtClean="0"/>
              <a:t>. Encontramos muita desordem, </a:t>
            </a:r>
            <a:r>
              <a:rPr lang="pt-BR" sz="1700" dirty="0" err="1" smtClean="0"/>
              <a:t>tiburon</a:t>
            </a:r>
            <a:r>
              <a:rPr lang="pt-BR" sz="1700" dirty="0" smtClean="0"/>
              <a:t>, </a:t>
            </a:r>
            <a:r>
              <a:rPr lang="pt-BR" sz="1700" dirty="0" err="1" smtClean="0"/>
              <a:t>tiburonqueencontreinapraia</a:t>
            </a:r>
            <a:r>
              <a:rPr lang="pt-BR" sz="1700" dirty="0" smtClean="0"/>
              <a:t>, tem que limpar, depurar, e não há limpeza. Não encontramos um modelos para fazer isso mais </a:t>
            </a:r>
            <a:r>
              <a:rPr lang="pt-BR" sz="1700" dirty="0" err="1" smtClean="0"/>
              <a:t>esturutrado</a:t>
            </a:r>
            <a:r>
              <a:rPr lang="pt-BR" sz="1700" dirty="0" smtClean="0"/>
              <a:t>.</a:t>
            </a:r>
          </a:p>
          <a:p>
            <a:r>
              <a:rPr lang="pt-BR" sz="1700" dirty="0" smtClean="0"/>
              <a:t>O pensamento do jornalista é: eu sei o que a gente quer, não preciso do </a:t>
            </a:r>
            <a:r>
              <a:rPr lang="pt-BR" sz="1700" dirty="0" err="1" smtClean="0"/>
              <a:t>google</a:t>
            </a:r>
            <a:r>
              <a:rPr lang="pt-BR" sz="1700" dirty="0" smtClean="0"/>
              <a:t> ou lista de termos. Muita resistência para lidar com opções do digital. </a:t>
            </a:r>
          </a:p>
          <a:p>
            <a:r>
              <a:rPr lang="pt-BR" sz="1700" dirty="0" smtClean="0"/>
              <a:t>Posso colocar qualquer termos que quiser para identificar uma matéria.</a:t>
            </a:r>
          </a:p>
          <a:p>
            <a:endParaRPr lang="pt-BR" sz="1700" dirty="0" smtClean="0"/>
          </a:p>
          <a:p>
            <a:endParaRPr lang="pt-BR" sz="1700" dirty="0" smtClean="0"/>
          </a:p>
          <a:p>
            <a:endParaRPr lang="pt-BR" sz="1700" dirty="0" smtClean="0"/>
          </a:p>
          <a:p>
            <a:pPr lvl="1"/>
            <a:endParaRPr lang="pt-BR" sz="17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Entrevistas – </a:t>
            </a:r>
            <a:r>
              <a:rPr lang="pt-BR" dirty="0" err="1" smtClean="0"/>
              <a:t>Gillermo</a:t>
            </a:r>
            <a:r>
              <a:rPr lang="pt-BR" dirty="0" smtClean="0"/>
              <a:t> </a:t>
            </a:r>
            <a:r>
              <a:rPr lang="pt-BR" dirty="0" err="1" smtClean="0"/>
              <a:t>Naranjo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Fluxo de informação: se abre a página, usa esta ordem da página, se começa com as </a:t>
            </a:r>
            <a:r>
              <a:rPr lang="pt-BR" dirty="0" err="1" smtClean="0"/>
              <a:t>tags</a:t>
            </a:r>
            <a:r>
              <a:rPr lang="pt-BR" dirty="0" smtClean="0"/>
              <a:t>, top </a:t>
            </a:r>
            <a:r>
              <a:rPr lang="pt-BR" dirty="0" err="1" smtClean="0"/>
              <a:t>down</a:t>
            </a:r>
            <a:r>
              <a:rPr lang="pt-BR" dirty="0" smtClean="0"/>
              <a:t>, foram ensinados a usar o </a:t>
            </a:r>
            <a:r>
              <a:rPr lang="pt-BR" dirty="0" smtClean="0"/>
              <a:t>CMS</a:t>
            </a:r>
            <a:r>
              <a:rPr lang="pt-BR" dirty="0" smtClean="0"/>
              <a:t>. </a:t>
            </a:r>
            <a:endParaRPr lang="pt-BR" dirty="0" smtClean="0"/>
          </a:p>
          <a:p>
            <a:r>
              <a:rPr lang="pt-BR" dirty="0" smtClean="0"/>
              <a:t>Escrevem a matéria ai mesmo ou no </a:t>
            </a:r>
            <a:r>
              <a:rPr lang="pt-BR" dirty="0" err="1" smtClean="0"/>
              <a:t>word</a:t>
            </a:r>
            <a:r>
              <a:rPr lang="pt-BR" dirty="0" smtClean="0"/>
              <a:t> da MS?</a:t>
            </a:r>
            <a:endParaRPr lang="pt-BR" dirty="0" smtClean="0"/>
          </a:p>
          <a:p>
            <a:r>
              <a:rPr lang="pt-BR" dirty="0" smtClean="0"/>
              <a:t>Depende, se a matéria vai para </a:t>
            </a:r>
            <a:r>
              <a:rPr lang="pt-BR" dirty="0" err="1" smtClean="0"/>
              <a:t>print</a:t>
            </a:r>
            <a:r>
              <a:rPr lang="pt-BR" dirty="0" smtClean="0"/>
              <a:t>, a grande maioria, então é Word – GN3 e </a:t>
            </a:r>
            <a:r>
              <a:rPr lang="pt-BR" dirty="0" err="1" smtClean="0"/>
              <a:t>Xalok</a:t>
            </a:r>
            <a:r>
              <a:rPr lang="pt-BR" dirty="0" smtClean="0"/>
              <a:t> ao mesmo tempo.  Há quem </a:t>
            </a:r>
            <a:r>
              <a:rPr lang="pt-BR" dirty="0" err="1" smtClean="0"/>
              <a:t>publicque</a:t>
            </a:r>
            <a:r>
              <a:rPr lang="pt-BR" dirty="0" smtClean="0"/>
              <a:t> Word – Gn3 – </a:t>
            </a:r>
            <a:r>
              <a:rPr lang="pt-BR" dirty="0" err="1" smtClean="0"/>
              <a:t>Xalok</a:t>
            </a:r>
            <a:r>
              <a:rPr lang="pt-BR" dirty="0" smtClean="0"/>
              <a:t> depois. E poucos usam Word – </a:t>
            </a:r>
            <a:r>
              <a:rPr lang="pt-BR" dirty="0" err="1" smtClean="0"/>
              <a:t>Xalok</a:t>
            </a:r>
            <a:r>
              <a:rPr lang="pt-BR" dirty="0" smtClean="0"/>
              <a:t> e depois publicam e depois para o impresso GN3. No geral é o último. </a:t>
            </a:r>
          </a:p>
          <a:p>
            <a:r>
              <a:rPr lang="pt-BR" dirty="0" smtClean="0"/>
              <a:t>Há uma ferramenta que se pode ver os </a:t>
            </a:r>
            <a:r>
              <a:rPr lang="pt-BR" dirty="0" err="1" smtClean="0"/>
              <a:t>posts</a:t>
            </a:r>
            <a:r>
              <a:rPr lang="pt-BR" dirty="0" smtClean="0"/>
              <a:t> de quem criou e quantos compartilharam. Buzzsumo.com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Entrevistas – </a:t>
            </a:r>
            <a:r>
              <a:rPr lang="pt-BR" dirty="0" err="1" smtClean="0"/>
              <a:t>Gillermo</a:t>
            </a:r>
            <a:r>
              <a:rPr lang="pt-BR" dirty="0" smtClean="0"/>
              <a:t> </a:t>
            </a:r>
            <a:r>
              <a:rPr lang="pt-BR" dirty="0" err="1" smtClean="0"/>
              <a:t>Naranjo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Fluxo geral</a:t>
            </a:r>
          </a:p>
          <a:p>
            <a:pPr lvl="1"/>
            <a:r>
              <a:rPr lang="pt-BR" dirty="0" smtClean="0"/>
              <a:t>Jornalista cria</a:t>
            </a:r>
          </a:p>
          <a:p>
            <a:pPr lvl="1"/>
            <a:r>
              <a:rPr lang="pt-BR" dirty="0" smtClean="0"/>
              <a:t>Editores temáticos revisam e publicam</a:t>
            </a:r>
          </a:p>
          <a:p>
            <a:pPr lvl="1"/>
            <a:r>
              <a:rPr lang="pt-BR" dirty="0" smtClean="0"/>
              <a:t>Editor web publica</a:t>
            </a:r>
          </a:p>
          <a:p>
            <a:pPr lvl="1"/>
            <a:r>
              <a:rPr lang="pt-BR" dirty="0" smtClean="0"/>
              <a:t>Editor impresso publica</a:t>
            </a:r>
          </a:p>
          <a:p>
            <a:pPr lvl="1"/>
            <a:r>
              <a:rPr lang="pt-BR" dirty="0" smtClean="0"/>
              <a:t>Mesa de fechamento fecha </a:t>
            </a:r>
            <a:r>
              <a:rPr lang="pt-BR" dirty="0" smtClean="0"/>
              <a:t>edição</a:t>
            </a:r>
            <a:endParaRPr lang="pt-BR" dirty="0" smtClean="0"/>
          </a:p>
          <a:p>
            <a:pPr lvl="1"/>
            <a:r>
              <a:rPr lang="pt-BR" dirty="0" smtClean="0"/>
              <a:t>Correção de estilo</a:t>
            </a:r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Entrevistas – </a:t>
            </a:r>
            <a:r>
              <a:rPr lang="pt-BR" dirty="0" err="1" smtClean="0"/>
              <a:t>Gillermo</a:t>
            </a:r>
            <a:r>
              <a:rPr lang="pt-BR" dirty="0" smtClean="0"/>
              <a:t> </a:t>
            </a:r>
            <a:r>
              <a:rPr lang="pt-BR" dirty="0" err="1" smtClean="0"/>
              <a:t>Naranjo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340768"/>
            <a:ext cx="8153400" cy="5400600"/>
          </a:xfrm>
        </p:spPr>
        <p:txBody>
          <a:bodyPr>
            <a:normAutofit/>
          </a:bodyPr>
          <a:lstStyle/>
          <a:p>
            <a:r>
              <a:rPr lang="pt-BR" sz="1500" dirty="0" smtClean="0"/>
              <a:t>Usam dois subtítulos</a:t>
            </a:r>
          </a:p>
          <a:p>
            <a:r>
              <a:rPr lang="pt-BR" sz="1500" dirty="0" smtClean="0"/>
              <a:t>Colocam as baixadas ...</a:t>
            </a:r>
          </a:p>
          <a:p>
            <a:r>
              <a:rPr lang="pt-BR" sz="1500" dirty="0" smtClean="0"/>
              <a:t>Na Web, o mesmo jornalista que escreve a matéria, é responsável pela explicação </a:t>
            </a:r>
            <a:r>
              <a:rPr lang="pt-BR" sz="1500" dirty="0" err="1" smtClean="0"/>
              <a:t>ds</a:t>
            </a:r>
            <a:r>
              <a:rPr lang="pt-BR" sz="1500" dirty="0" smtClean="0"/>
              <a:t> baixadas, há um editor. Com muitos volumes e matérias, os editores revisam e fazem ajustes. No impresso sim, tudo passa pelo editor. Na web não.</a:t>
            </a:r>
          </a:p>
          <a:p>
            <a:r>
              <a:rPr lang="pt-BR" sz="1500" dirty="0" smtClean="0"/>
              <a:t>As mesas editorias criam conteúdo para </a:t>
            </a:r>
            <a:r>
              <a:rPr lang="pt-BR" sz="1500" dirty="0" smtClean="0"/>
              <a:t>qualquer </a:t>
            </a:r>
            <a:r>
              <a:rPr lang="pt-BR" sz="1500" dirty="0" err="1" smtClean="0"/>
              <a:t>rpaltaforma</a:t>
            </a:r>
            <a:r>
              <a:rPr lang="pt-BR" sz="1500" dirty="0" smtClean="0"/>
              <a:t>. O editor temático as revisam. Se publica no digital. O editor web poderia dar uma 2ª edição posterior. O de </a:t>
            </a:r>
            <a:r>
              <a:rPr lang="pt-BR" sz="1500" dirty="0" err="1" smtClean="0"/>
              <a:t>print</a:t>
            </a:r>
            <a:r>
              <a:rPr lang="pt-BR" sz="1500" dirty="0" smtClean="0"/>
              <a:t> vai ter outras edições, vai ter uma de mesa de fechamento, de </a:t>
            </a:r>
            <a:r>
              <a:rPr lang="pt-BR" sz="1500" dirty="0" err="1" smtClean="0"/>
              <a:t>sierre</a:t>
            </a:r>
            <a:r>
              <a:rPr lang="pt-BR" sz="1500" dirty="0" smtClean="0"/>
              <a:t>, e correção de estilo. </a:t>
            </a:r>
          </a:p>
          <a:p>
            <a:r>
              <a:rPr lang="pt-BR" sz="1500" dirty="0" smtClean="0"/>
              <a:t>A diferença é que temos uma edição digital. Uma antes de publicar, uma depois</a:t>
            </a:r>
          </a:p>
          <a:p>
            <a:r>
              <a:rPr lang="pt-BR" sz="1500" dirty="0" smtClean="0"/>
              <a:t>Jornalista cria conteúdo. </a:t>
            </a:r>
          </a:p>
          <a:p>
            <a:r>
              <a:rPr lang="pt-BR" sz="1500" dirty="0" err="1" smtClean="0"/>
              <a:t>Pretitulo</a:t>
            </a:r>
            <a:r>
              <a:rPr lang="pt-BR" sz="1500" dirty="0" smtClean="0"/>
              <a:t>, titulo, 2 </a:t>
            </a:r>
            <a:r>
              <a:rPr lang="pt-BR" sz="1500" dirty="0" err="1" smtClean="0"/>
              <a:t>bajadas</a:t>
            </a:r>
            <a:r>
              <a:rPr lang="pt-BR" sz="1500" dirty="0" smtClean="0"/>
              <a:t>, </a:t>
            </a:r>
            <a:r>
              <a:rPr lang="pt-BR" sz="1500" dirty="0" err="1" smtClean="0"/>
              <a:t>resumen</a:t>
            </a:r>
            <a:r>
              <a:rPr lang="pt-BR" sz="1500" dirty="0" smtClean="0"/>
              <a:t> (para 2 coisas, compartilhar em redes sociais e nos listados) </a:t>
            </a:r>
          </a:p>
          <a:p>
            <a:r>
              <a:rPr lang="pt-BR" sz="1500" dirty="0" smtClean="0"/>
              <a:t>Explicou os pesos – para localização nas páginas</a:t>
            </a:r>
          </a:p>
          <a:p>
            <a:r>
              <a:rPr lang="pt-BR" sz="1500" dirty="0" smtClean="0"/>
              <a:t>Usam o </a:t>
            </a:r>
            <a:r>
              <a:rPr lang="pt-BR" sz="1500" dirty="0" err="1" smtClean="0"/>
              <a:t>outbrain</a:t>
            </a:r>
            <a:r>
              <a:rPr lang="pt-BR" sz="1500" dirty="0" smtClean="0"/>
              <a:t> </a:t>
            </a:r>
            <a:r>
              <a:rPr lang="pt-BR" sz="1500" dirty="0" smtClean="0">
                <a:hlinkClick r:id="rId2"/>
              </a:rPr>
              <a:t>http://www.outbrain.com/pt_br</a:t>
            </a:r>
            <a:r>
              <a:rPr lang="pt-BR" sz="1500" dirty="0" smtClean="0"/>
              <a:t> como motor semântico para:</a:t>
            </a:r>
          </a:p>
          <a:p>
            <a:pPr lvl="1"/>
            <a:r>
              <a:rPr lang="pt-BR" sz="1500" dirty="0" smtClean="0"/>
              <a:t>Fazer um ranking do conteúdo</a:t>
            </a:r>
          </a:p>
          <a:p>
            <a:pPr lvl="1"/>
            <a:r>
              <a:rPr lang="pt-BR" sz="1500" dirty="0" smtClean="0"/>
              <a:t>Para as preferências dos leitores</a:t>
            </a:r>
          </a:p>
          <a:p>
            <a:pPr lvl="1"/>
            <a:r>
              <a:rPr lang="pt-BR" sz="1500" dirty="0" smtClean="0"/>
              <a:t>Identificar as matérias relacionadas</a:t>
            </a:r>
          </a:p>
          <a:p>
            <a:pPr lvl="1"/>
            <a:r>
              <a:rPr lang="pt-BR" sz="1500" dirty="0" err="1" smtClean="0"/>
              <a:t>Cookies</a:t>
            </a:r>
            <a:endParaRPr lang="pt-BR" sz="1500" dirty="0" smtClean="0"/>
          </a:p>
          <a:p>
            <a:pPr lvl="1"/>
            <a:r>
              <a:rPr lang="pt-BR" sz="1500" dirty="0" smtClean="0"/>
              <a:t>O que é mais </a:t>
            </a:r>
            <a:r>
              <a:rPr lang="pt-BR" sz="1500" dirty="0" err="1" smtClean="0"/>
              <a:t>popuar</a:t>
            </a:r>
            <a:endParaRPr lang="pt-BR" sz="1500" dirty="0" smtClean="0"/>
          </a:p>
          <a:p>
            <a:endParaRPr lang="pt-BR" sz="1500" dirty="0" smtClean="0"/>
          </a:p>
          <a:p>
            <a:pPr lvl="1"/>
            <a:endParaRPr lang="pt-BR" sz="15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Entrevistas – </a:t>
            </a:r>
            <a:r>
              <a:rPr lang="pt-BR" dirty="0" err="1" smtClean="0"/>
              <a:t>Gillermo</a:t>
            </a:r>
            <a:r>
              <a:rPr lang="pt-BR" dirty="0" smtClean="0"/>
              <a:t> </a:t>
            </a:r>
            <a:r>
              <a:rPr lang="pt-BR" dirty="0" err="1" smtClean="0"/>
              <a:t>Naranjo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Muito trabalho na mão do jornalista, mas também menos na mão do editor. 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MDM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i="1" dirty="0" smtClean="0"/>
              <a:t>“Mídia digital multimodal em redações jornalísticas: um modelo computacional semântico numa estrutura digital convergente. Um estudo dos sistemas de informação no Brasil, Costa Rica, Inglaterra e Estados Unidos“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1747" name="AutoShape 3" descr="Resultado de imagem para un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9" name="Imagem 8" descr="un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4000504"/>
            <a:ext cx="2668227" cy="21526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http://www.nacion.com/archivo/Nacion-Internet-renueva-diseno-cumplir_LNCIMA20130621_0428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357298"/>
            <a:ext cx="7591425" cy="501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37" y="571480"/>
            <a:ext cx="9167837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Pendências-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Transcrever todas as entrevistas</a:t>
            </a:r>
          </a:p>
          <a:p>
            <a:r>
              <a:rPr lang="pt-BR" dirty="0" smtClean="0"/>
              <a:t>Pegar desenho da redação integrada – Thaís (Laura apresentou) </a:t>
            </a:r>
          </a:p>
          <a:p>
            <a:r>
              <a:rPr lang="pt-BR" dirty="0" smtClean="0"/>
              <a:t>Passar para o drive as entrevistas com Hassel </a:t>
            </a:r>
            <a:r>
              <a:rPr lang="pt-BR" dirty="0" err="1" smtClean="0"/>
              <a:t>Fallas</a:t>
            </a:r>
            <a:endParaRPr lang="pt-BR" dirty="0" smtClean="0"/>
          </a:p>
          <a:p>
            <a:r>
              <a:rPr lang="pt-BR" dirty="0" smtClean="0"/>
              <a:t>Contatar Carolina </a:t>
            </a:r>
            <a:r>
              <a:rPr lang="pt-BR" dirty="0" err="1" smtClean="0"/>
              <a:t>Caraso</a:t>
            </a:r>
            <a:r>
              <a:rPr lang="pt-BR" dirty="0" smtClean="0"/>
              <a:t> – Universidade de Costa Rica – </a:t>
            </a:r>
            <a:r>
              <a:rPr lang="pt-BR" dirty="0" err="1" smtClean="0"/>
              <a:t>Ciencia</a:t>
            </a:r>
            <a:r>
              <a:rPr lang="pt-BR" dirty="0" smtClean="0"/>
              <a:t> da Computação (</a:t>
            </a:r>
            <a:r>
              <a:rPr lang="pt-BR" dirty="0" err="1" smtClean="0"/>
              <a:t>rec</a:t>
            </a:r>
            <a:r>
              <a:rPr lang="pt-BR" dirty="0" smtClean="0"/>
              <a:t> da Kátia)</a:t>
            </a:r>
          </a:p>
          <a:p>
            <a:r>
              <a:rPr lang="pt-BR" dirty="0" smtClean="0"/>
              <a:t>Pedir ao </a:t>
            </a:r>
            <a:r>
              <a:rPr lang="pt-BR" dirty="0"/>
              <a:t>P</a:t>
            </a:r>
            <a:r>
              <a:rPr lang="pt-BR" dirty="0" smtClean="0"/>
              <a:t>edro </a:t>
            </a:r>
            <a:r>
              <a:rPr lang="pt-BR" dirty="0" smtClean="0"/>
              <a:t>a </a:t>
            </a:r>
            <a:r>
              <a:rPr lang="pt-BR" dirty="0" err="1" smtClean="0"/>
              <a:t>Pantalla</a:t>
            </a:r>
            <a:r>
              <a:rPr lang="pt-BR" dirty="0" smtClean="0"/>
              <a:t> que a Thais pediu ao </a:t>
            </a:r>
            <a:r>
              <a:rPr lang="pt-BR" dirty="0" err="1" smtClean="0"/>
              <a:t>Naranjo</a:t>
            </a:r>
            <a:r>
              <a:rPr lang="pt-BR" dirty="0" smtClean="0"/>
              <a:t> – </a:t>
            </a:r>
            <a:r>
              <a:rPr lang="pt-BR" dirty="0" err="1" smtClean="0"/>
              <a:t>visao</a:t>
            </a:r>
            <a:r>
              <a:rPr lang="pt-BR" dirty="0" smtClean="0"/>
              <a:t> da arquitetura do sistema</a:t>
            </a:r>
          </a:p>
          <a:p>
            <a:r>
              <a:rPr lang="pt-BR" dirty="0" smtClean="0"/>
              <a:t>Enviar para </a:t>
            </a:r>
            <a:r>
              <a:rPr lang="pt-BR" dirty="0" err="1" smtClean="0"/>
              <a:t>Naranjo</a:t>
            </a:r>
            <a:r>
              <a:rPr lang="pt-BR" dirty="0" smtClean="0"/>
              <a:t> o link para CMS </a:t>
            </a:r>
            <a:r>
              <a:rPr lang="pt-BR" dirty="0" err="1" smtClean="0"/>
              <a:t>Semantico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Entrevista Guillermo </a:t>
            </a:r>
            <a:r>
              <a:rPr lang="pt-BR" dirty="0" err="1" smtClean="0"/>
              <a:t>Naranjo</a:t>
            </a:r>
            <a:r>
              <a:rPr lang="pt-BR" dirty="0" smtClean="0"/>
              <a:t> - Resumo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Conhecemos as </a:t>
            </a:r>
            <a:r>
              <a:rPr lang="pt-BR" dirty="0" err="1" smtClean="0"/>
              <a:t>ferramntas</a:t>
            </a:r>
            <a:r>
              <a:rPr lang="pt-BR" dirty="0" smtClean="0"/>
              <a:t> </a:t>
            </a:r>
            <a:r>
              <a:rPr lang="pt-BR" dirty="0" err="1" smtClean="0"/>
              <a:t>Xalok</a:t>
            </a:r>
            <a:r>
              <a:rPr lang="pt-BR" dirty="0" smtClean="0"/>
              <a:t> e GN 3 para produção e publicação de conteúdos no La </a:t>
            </a:r>
            <a:r>
              <a:rPr lang="pt-BR" dirty="0" err="1" smtClean="0"/>
              <a:t>Nación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http://wfnode01.nacion.com/2013-06-21/AldeaGlobal/La-Nacion-en-Internet-renueva-su-diseno-al-cumplir-18-anos.</a:t>
            </a:r>
            <a:r>
              <a:rPr lang="pt-BR" dirty="0" err="1" smtClean="0">
                <a:hlinkClick r:id="rId2"/>
              </a:rPr>
              <a:t>aspx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Encaminhamentos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Estudar os WSM – </a:t>
            </a:r>
            <a:r>
              <a:rPr lang="pt-BR" dirty="0" smtClean="0">
                <a:hlinkClick r:id="rId2"/>
              </a:rPr>
              <a:t>http://www-01.ibm.com/support/docview.</a:t>
            </a:r>
            <a:r>
              <a:rPr lang="pt-BR" dirty="0" err="1" smtClean="0">
                <a:hlinkClick r:id="rId2"/>
              </a:rPr>
              <a:t>wss</a:t>
            </a:r>
            <a:r>
              <a:rPr lang="pt-BR" dirty="0" smtClean="0">
                <a:hlinkClick r:id="rId2"/>
              </a:rPr>
              <a:t>?</a:t>
            </a:r>
            <a:r>
              <a:rPr lang="pt-BR" dirty="0" err="1" smtClean="0">
                <a:hlinkClick r:id="rId2"/>
              </a:rPr>
              <a:t>uid</a:t>
            </a:r>
            <a:r>
              <a:rPr lang="pt-BR" dirty="0" smtClean="0">
                <a:hlinkClick r:id="rId2"/>
              </a:rPr>
              <a:t>=swg27041763</a:t>
            </a:r>
            <a:r>
              <a:rPr lang="pt-BR" dirty="0" smtClean="0"/>
              <a:t>  </a:t>
            </a:r>
            <a:r>
              <a:rPr lang="pt-BR" dirty="0" err="1" smtClean="0"/>
              <a:t>WebServiceManager</a:t>
            </a:r>
            <a:endParaRPr lang="pt-BR" dirty="0" smtClean="0"/>
          </a:p>
          <a:p>
            <a:r>
              <a:rPr lang="pt-BR" dirty="0" smtClean="0"/>
              <a:t>WMS – </a:t>
            </a:r>
            <a:r>
              <a:rPr lang="pt-BR" dirty="0" err="1" smtClean="0"/>
              <a:t>WebMediaStream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https://www.youtube.com/watch?v=qI--LFJQq8s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https://www.youtube.com/watch?v=s9DXfoUwpX8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https://www.youtube.com/watch?v=qI--LFJQq8s</a:t>
            </a:r>
            <a:endParaRPr lang="pt-BR" dirty="0" smtClean="0"/>
          </a:p>
          <a:p>
            <a:r>
              <a:rPr lang="pt-BR" dirty="0" smtClean="0">
                <a:hlinkClick r:id="rId5"/>
              </a:rPr>
              <a:t>https://www.youtube.com/watch?v=PThebyOz0Jk</a:t>
            </a:r>
            <a:endParaRPr lang="pt-BR" dirty="0" smtClean="0"/>
          </a:p>
          <a:p>
            <a:r>
              <a:rPr lang="pt-BR" dirty="0" smtClean="0">
                <a:hlinkClick r:id="rId6"/>
              </a:rPr>
              <a:t>https://www.youtube.com/watch?v=s6UjNkM8ljw</a:t>
            </a:r>
            <a:endParaRPr lang="pt-BR" dirty="0" smtClean="0"/>
          </a:p>
          <a:p>
            <a:r>
              <a:rPr lang="pt-BR" dirty="0" smtClean="0">
                <a:hlinkClick r:id="rId7"/>
              </a:rPr>
              <a:t>https://www.youtube.com/watch?v=i746KIghxVY</a:t>
            </a:r>
            <a:endParaRPr lang="pt-BR" dirty="0" smtClean="0"/>
          </a:p>
          <a:p>
            <a:r>
              <a:rPr lang="pt-BR" dirty="0" smtClean="0">
                <a:hlinkClick r:id="rId8"/>
              </a:rPr>
              <a:t>https://www.youtube.com/watch?v=H8LTxymCzm0</a:t>
            </a:r>
            <a:endParaRPr lang="pt-BR" dirty="0" smtClean="0"/>
          </a:p>
          <a:p>
            <a:r>
              <a:rPr lang="pt-BR" dirty="0" smtClean="0">
                <a:hlinkClick r:id="rId9"/>
              </a:rPr>
              <a:t>http://www.escenic.com/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Pautas de artigos para redação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Estado da arte dos sistemas de CMS com visão semântica</a:t>
            </a:r>
          </a:p>
          <a:p>
            <a:r>
              <a:rPr lang="pt-BR" dirty="0" smtClean="0"/>
              <a:t>Uso de ontologias no jornalismo </a:t>
            </a:r>
            <a:r>
              <a:rPr lang="pt-BR" dirty="0" smtClean="0"/>
              <a:t>+ e  </a:t>
            </a:r>
            <a:r>
              <a:rPr lang="pt-BR" dirty="0" smtClean="0"/>
              <a:t>jornalismo semântico</a:t>
            </a:r>
          </a:p>
          <a:p>
            <a:r>
              <a:rPr lang="pt-BR" dirty="0" smtClean="0"/>
              <a:t>Parte 1 do estudo de caso do La </a:t>
            </a:r>
            <a:r>
              <a:rPr lang="pt-BR" dirty="0" err="1" smtClean="0"/>
              <a:t>Nacion</a:t>
            </a:r>
            <a:endParaRPr lang="pt-BR" dirty="0" smtClean="0"/>
          </a:p>
          <a:p>
            <a:r>
              <a:rPr lang="pt-BR" dirty="0" smtClean="0"/>
              <a:t>Contribuições da </a:t>
            </a:r>
            <a:r>
              <a:rPr lang="pt-BR" dirty="0" err="1" smtClean="0"/>
              <a:t>WebSemântica</a:t>
            </a:r>
            <a:r>
              <a:rPr lang="pt-BR" dirty="0" smtClean="0"/>
              <a:t> para o jornalismo no Brasil em língua portuguesa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Eventos potenciais para publicação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b="1" dirty="0" smtClean="0"/>
          </a:p>
          <a:p>
            <a:r>
              <a:rPr lang="pt-BR" dirty="0" smtClean="0">
                <a:hlinkClick r:id="rId2"/>
              </a:rPr>
              <a:t>https://derive2015.wordpress.com/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https://www.semantic-web.at/events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https://www.semantic-web.at/events/semantics-2015-workshops-and-conference</a:t>
            </a:r>
            <a:endParaRPr lang="pt-BR" dirty="0" smtClean="0"/>
          </a:p>
          <a:p>
            <a:r>
              <a:rPr lang="pt-BR" dirty="0" smtClean="0">
                <a:hlinkClick r:id="rId5"/>
              </a:rPr>
              <a:t>http://rvc.eng.miami.edu/icsc_smm16/important_dates.html</a:t>
            </a:r>
            <a:endParaRPr lang="pt-BR" dirty="0" smtClean="0"/>
          </a:p>
          <a:p>
            <a:r>
              <a:rPr lang="pt-BR" dirty="0" smtClean="0">
                <a:hlinkClick r:id="rId6"/>
              </a:rPr>
              <a:t>https://www.waset.org/conference/2016/03/paris/ICWST/committees</a:t>
            </a:r>
            <a:endParaRPr lang="pt-BR" dirty="0" smtClean="0"/>
          </a:p>
          <a:p>
            <a:r>
              <a:rPr lang="pt-BR" dirty="0" smtClean="0">
                <a:hlinkClick r:id="rId7"/>
              </a:rPr>
              <a:t>http://2016.eswc-conferences.org/important-dates</a:t>
            </a:r>
            <a:endParaRPr lang="pt-BR" dirty="0" smtClean="0"/>
          </a:p>
          <a:p>
            <a:r>
              <a:rPr lang="pt-BR" dirty="0" smtClean="0">
                <a:hlinkClick r:id="rId8"/>
              </a:rPr>
              <a:t>http://wims2016.mines-ales.fr/pages/important-dates</a:t>
            </a:r>
            <a:endParaRPr lang="pt-BR" dirty="0" smtClean="0"/>
          </a:p>
          <a:p>
            <a:r>
              <a:rPr lang="pt-BR" dirty="0" smtClean="0">
                <a:hlinkClick r:id="rId9"/>
              </a:rPr>
              <a:t>http://www.uqtr.uquebec.ca/~biskri/Personnel/SLIEFLAIRS29WEBSITE.pdf</a:t>
            </a:r>
            <a:endParaRPr lang="pt-BR" dirty="0" smtClean="0"/>
          </a:p>
          <a:p>
            <a:r>
              <a:rPr lang="pt-BR" dirty="0" smtClean="0">
                <a:hlinkClick r:id="rId10"/>
              </a:rPr>
              <a:t>http://iswc2016.semanticweb.org/pages/important-dates.html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 Pendentes -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900634"/>
          </a:xfrm>
        </p:spPr>
        <p:txBody>
          <a:bodyPr>
            <a:noAutofit/>
          </a:bodyPr>
          <a:lstStyle/>
          <a:p>
            <a:r>
              <a:rPr lang="pt-BR" sz="1400" dirty="0" smtClean="0"/>
              <a:t>SALAVERRÍA, R. Depoimento</a:t>
            </a:r>
            <a:r>
              <a:rPr lang="pt-BR" sz="1400" b="1" dirty="0" smtClean="0"/>
              <a:t>. </a:t>
            </a:r>
            <a:r>
              <a:rPr lang="pt-BR" sz="1400" dirty="0" smtClean="0"/>
              <a:t>Partido da Redação </a:t>
            </a:r>
            <a:r>
              <a:rPr lang="pt-BR" sz="1400" dirty="0" err="1" smtClean="0"/>
              <a:t>Ciberjornalística</a:t>
            </a:r>
            <a:r>
              <a:rPr lang="pt-BR" sz="1400" dirty="0" smtClean="0"/>
              <a:t>. </a:t>
            </a:r>
            <a:r>
              <a:rPr lang="pt-BR" sz="1400" i="1" dirty="0" smtClean="0"/>
              <a:t>Observatório da imprensa,</a:t>
            </a:r>
            <a:r>
              <a:rPr lang="pt-BR" sz="1400" dirty="0" smtClean="0"/>
              <a:t> Rio de Janeiro, jan. 2006. Disponível em:&lt;http:observatório.ultimosegundo.ig.com.br/artigos.asp?cod=311ENO003&gt;.  Acesso em: 11 jan. 2006.</a:t>
            </a:r>
          </a:p>
          <a:p>
            <a:r>
              <a:rPr lang="pt-BR" sz="1400" dirty="0" smtClean="0"/>
              <a:t>________. </a:t>
            </a:r>
            <a:r>
              <a:rPr lang="pt-BR" sz="1400" i="1" dirty="0" err="1" smtClean="0"/>
              <a:t>Redacción</a:t>
            </a:r>
            <a:r>
              <a:rPr lang="pt-BR" sz="1400" i="1" dirty="0" smtClean="0"/>
              <a:t> </a:t>
            </a:r>
            <a:r>
              <a:rPr lang="pt-BR" sz="1400" i="1" dirty="0" err="1" smtClean="0"/>
              <a:t>periodística</a:t>
            </a:r>
            <a:r>
              <a:rPr lang="pt-BR" sz="1400" i="1" dirty="0" smtClean="0"/>
              <a:t> </a:t>
            </a:r>
            <a:r>
              <a:rPr lang="pt-BR" sz="1400" i="1" dirty="0" err="1" smtClean="0"/>
              <a:t>en</a:t>
            </a:r>
            <a:r>
              <a:rPr lang="pt-BR" sz="1400" i="1" dirty="0" smtClean="0"/>
              <a:t> internet.</a:t>
            </a:r>
            <a:r>
              <a:rPr lang="pt-BR" sz="1400" dirty="0" smtClean="0"/>
              <a:t> Pamplona: </a:t>
            </a:r>
            <a:r>
              <a:rPr lang="pt-BR" sz="1400" dirty="0" err="1" smtClean="0"/>
              <a:t>Universidad</a:t>
            </a:r>
            <a:r>
              <a:rPr lang="pt-BR" sz="1400" dirty="0" smtClean="0"/>
              <a:t> de </a:t>
            </a:r>
            <a:r>
              <a:rPr lang="pt-BR" sz="1400" dirty="0" err="1" smtClean="0"/>
              <a:t>Navarra</a:t>
            </a:r>
            <a:r>
              <a:rPr lang="pt-BR" sz="1400" dirty="0" smtClean="0"/>
              <a:t>, 2006.</a:t>
            </a:r>
          </a:p>
          <a:p>
            <a:r>
              <a:rPr lang="pt-BR" sz="1400" dirty="0" smtClean="0"/>
              <a:t>SALAVERRÍA, R.; NEGREDO, S. </a:t>
            </a:r>
            <a:r>
              <a:rPr lang="pt-BR" sz="1400" i="1" dirty="0" smtClean="0"/>
              <a:t>Periodismo integrado. </a:t>
            </a:r>
            <a:r>
              <a:rPr lang="pt-BR" sz="1400" i="1" dirty="0" err="1" smtClean="0"/>
              <a:t>Convergencia</a:t>
            </a:r>
            <a:r>
              <a:rPr lang="pt-BR" sz="1400" i="1" dirty="0" smtClean="0"/>
              <a:t> de </a:t>
            </a:r>
            <a:r>
              <a:rPr lang="pt-BR" sz="1400" i="1" dirty="0" err="1" smtClean="0"/>
              <a:t>medios</a:t>
            </a:r>
            <a:r>
              <a:rPr lang="pt-BR" sz="1400" i="1" dirty="0" smtClean="0"/>
              <a:t> y </a:t>
            </a:r>
            <a:r>
              <a:rPr lang="pt-BR" sz="1400" i="1" dirty="0" err="1" smtClean="0"/>
              <a:t>reorganización</a:t>
            </a:r>
            <a:r>
              <a:rPr lang="pt-BR" sz="1400" i="1" dirty="0" smtClean="0"/>
              <a:t> de </a:t>
            </a:r>
            <a:r>
              <a:rPr lang="pt-BR" sz="1400" i="1" dirty="0" err="1" smtClean="0"/>
              <a:t>redacciones</a:t>
            </a:r>
            <a:r>
              <a:rPr lang="pt-BR" sz="1400" dirty="0" smtClean="0"/>
              <a:t>. Barcelona: Sol90, 2008.</a:t>
            </a:r>
          </a:p>
          <a:p>
            <a:r>
              <a:rPr lang="pt-BR" sz="1400" dirty="0" smtClean="0"/>
              <a:t>SANTAELLA, L. </a:t>
            </a:r>
            <a:r>
              <a:rPr lang="pt-BR" sz="1400" i="1" dirty="0" smtClean="0"/>
              <a:t>Comunicação e pesquisa. </a:t>
            </a:r>
            <a:r>
              <a:rPr lang="pt-BR" sz="1400" dirty="0" smtClean="0"/>
              <a:t>Projetos para mestrado e doutorado</a:t>
            </a:r>
            <a:r>
              <a:rPr lang="pt-BR" sz="1400" b="1" dirty="0" smtClean="0"/>
              <a:t>. </a:t>
            </a:r>
            <a:r>
              <a:rPr lang="pt-BR" sz="1400" dirty="0" smtClean="0"/>
              <a:t>São Paulo: Hacker, 2001.</a:t>
            </a:r>
          </a:p>
          <a:p>
            <a:r>
              <a:rPr lang="pt-BR" sz="1400" dirty="0" smtClean="0"/>
              <a:t>SORIA, Carlos. Palestra na Faculdade de Comunicação da Universidade de Brasília. Notas da autora. Brasília: UnB, 22 mai. 2013.</a:t>
            </a:r>
          </a:p>
          <a:p>
            <a:r>
              <a:rPr lang="pt-BR" sz="1400" dirty="0" smtClean="0"/>
              <a:t>SORIA, C. Entrevistas à autora. Salvador e São Luís, 2011 e 2014.</a:t>
            </a:r>
          </a:p>
          <a:p>
            <a:r>
              <a:rPr lang="pt-BR" sz="1400" dirty="0" smtClean="0"/>
              <a:t>SORIA "El </a:t>
            </a:r>
            <a:r>
              <a:rPr lang="pt-BR" sz="1400" dirty="0" err="1" smtClean="0"/>
              <a:t>buen</a:t>
            </a:r>
            <a:r>
              <a:rPr lang="pt-BR" sz="1400" dirty="0" smtClean="0"/>
              <a:t> periodismo </a:t>
            </a:r>
            <a:r>
              <a:rPr lang="pt-BR" sz="1400" dirty="0" err="1" smtClean="0"/>
              <a:t>siempre</a:t>
            </a:r>
            <a:r>
              <a:rPr lang="pt-BR" sz="1400" dirty="0" smtClean="0"/>
              <a:t> será </a:t>
            </a:r>
            <a:r>
              <a:rPr lang="pt-BR" sz="1400" dirty="0" err="1" smtClean="0"/>
              <a:t>un</a:t>
            </a:r>
            <a:r>
              <a:rPr lang="pt-BR" sz="1400" dirty="0" smtClean="0"/>
              <a:t> </a:t>
            </a:r>
            <a:r>
              <a:rPr lang="pt-BR" sz="1400" dirty="0" err="1" smtClean="0"/>
              <a:t>buen</a:t>
            </a:r>
            <a:r>
              <a:rPr lang="pt-BR" sz="1400" dirty="0" smtClean="0"/>
              <a:t> negocio".  In: http://www.unav.es/fcom/noticias/2009/02/12cicom03.htm. </a:t>
            </a:r>
            <a:r>
              <a:rPr lang="pt-BR" sz="1400" dirty="0" err="1" smtClean="0"/>
              <a:t>Leyre</a:t>
            </a:r>
            <a:r>
              <a:rPr lang="pt-BR" sz="1400" dirty="0" smtClean="0"/>
              <a:t> (Espanha), 12 fev. 2009 Acesso em: 30 ago.2010.</a:t>
            </a:r>
          </a:p>
          <a:p>
            <a:r>
              <a:rPr lang="pt-BR" sz="1400" dirty="0" smtClean="0"/>
              <a:t>SOUSA, </a:t>
            </a:r>
            <a:r>
              <a:rPr lang="pt-BR" sz="1400" dirty="0" err="1" smtClean="0"/>
              <a:t>J.P.</a:t>
            </a:r>
            <a:r>
              <a:rPr lang="pt-BR" sz="1400" dirty="0" smtClean="0"/>
              <a:t> </a:t>
            </a:r>
            <a:r>
              <a:rPr lang="pt-BR" sz="1400" i="1" dirty="0" smtClean="0"/>
              <a:t>Introdução à análise do discurso jornalístico impresso.</a:t>
            </a:r>
            <a:r>
              <a:rPr lang="pt-BR" sz="1400" dirty="0" smtClean="0"/>
              <a:t> Um guia para estudantes de graduação. Florianópolis: Letras contemporâneas, 2004.</a:t>
            </a:r>
          </a:p>
          <a:p>
            <a:r>
              <a:rPr lang="pt-BR" sz="1400" dirty="0" smtClean="0"/>
              <a:t>______. </a:t>
            </a:r>
            <a:r>
              <a:rPr lang="pt-BR" sz="1400" i="1" dirty="0" smtClean="0"/>
              <a:t>Teorias da Notícia e do Jornalismo.</a:t>
            </a:r>
            <a:r>
              <a:rPr lang="pt-BR" sz="1400" dirty="0" smtClean="0"/>
              <a:t> Chapecó/ Florianópolis: Argos, 2002.</a:t>
            </a:r>
          </a:p>
          <a:p>
            <a:r>
              <a:rPr lang="pt-BR" sz="1400" dirty="0" smtClean="0"/>
              <a:t>WOLF, M. </a:t>
            </a:r>
            <a:r>
              <a:rPr lang="pt-BR" sz="1400" i="1" dirty="0" smtClean="0"/>
              <a:t>Teorias da comunicação de massa.</a:t>
            </a:r>
            <a:r>
              <a:rPr lang="pt-BR" sz="1400" dirty="0" smtClean="0"/>
              <a:t> São Paulo: Martins Fontes, 2003. </a:t>
            </a:r>
          </a:p>
          <a:p>
            <a:r>
              <a:rPr lang="pt-BR" sz="1400" dirty="0" smtClean="0"/>
              <a:t>S. </a:t>
            </a:r>
            <a:r>
              <a:rPr lang="pt-BR" sz="1400" dirty="0" err="1" smtClean="0"/>
              <a:t>Schaffert</a:t>
            </a:r>
            <a:r>
              <a:rPr lang="pt-BR" sz="1400" dirty="0" smtClean="0"/>
              <a:t>. </a:t>
            </a:r>
            <a:r>
              <a:rPr lang="pt-BR" sz="1400" i="1" dirty="0" err="1" smtClean="0"/>
              <a:t>Ikewiki</a:t>
            </a:r>
            <a:r>
              <a:rPr lang="pt-BR" sz="1400" i="1" dirty="0" smtClean="0"/>
              <a:t>: A </a:t>
            </a:r>
            <a:r>
              <a:rPr lang="pt-BR" sz="1400" i="1" dirty="0" err="1" smtClean="0"/>
              <a:t>semantic</a:t>
            </a:r>
            <a:r>
              <a:rPr lang="pt-BR" sz="1400" i="1" dirty="0" smtClean="0"/>
              <a:t> </a:t>
            </a:r>
            <a:r>
              <a:rPr lang="pt-BR" sz="1400" i="1" dirty="0" err="1" smtClean="0"/>
              <a:t>wiki</a:t>
            </a:r>
            <a:r>
              <a:rPr lang="pt-BR" sz="1400" i="1" dirty="0" smtClean="0"/>
              <a:t> for </a:t>
            </a:r>
            <a:r>
              <a:rPr lang="pt-BR" sz="1400" i="1" dirty="0" err="1" smtClean="0"/>
              <a:t>collaborative</a:t>
            </a:r>
            <a:r>
              <a:rPr lang="pt-BR" sz="1400" i="1" dirty="0" smtClean="0"/>
              <a:t> </a:t>
            </a:r>
            <a:r>
              <a:rPr lang="pt-BR" sz="1400" i="1" dirty="0" err="1" smtClean="0"/>
              <a:t>knowledge</a:t>
            </a:r>
            <a:r>
              <a:rPr lang="pt-BR" sz="1400" i="1" dirty="0" smtClean="0"/>
              <a:t> management</a:t>
            </a:r>
            <a:r>
              <a:rPr lang="pt-BR" sz="1400" dirty="0" smtClean="0"/>
              <a:t>. In Proc. </a:t>
            </a:r>
            <a:r>
              <a:rPr lang="pt-BR" sz="1400" dirty="0" err="1" smtClean="0"/>
              <a:t>of</a:t>
            </a:r>
            <a:r>
              <a:rPr lang="pt-BR" sz="1400" dirty="0" smtClean="0"/>
              <a:t> </a:t>
            </a:r>
            <a:r>
              <a:rPr lang="pt-BR" sz="1400" dirty="0" err="1" smtClean="0"/>
              <a:t>the</a:t>
            </a:r>
            <a:r>
              <a:rPr lang="pt-BR" sz="1400" dirty="0" smtClean="0"/>
              <a:t> 15th IEEE </a:t>
            </a:r>
            <a:r>
              <a:rPr lang="pt-BR" sz="1400" dirty="0" err="1" smtClean="0"/>
              <a:t>International</a:t>
            </a:r>
            <a:r>
              <a:rPr lang="pt-BR" sz="1400" dirty="0" smtClean="0"/>
              <a:t> Workshops </a:t>
            </a:r>
            <a:r>
              <a:rPr lang="pt-BR" sz="1400" dirty="0" err="1" smtClean="0"/>
              <a:t>on</a:t>
            </a:r>
            <a:r>
              <a:rPr lang="pt-BR" sz="1400" dirty="0" smtClean="0"/>
              <a:t> </a:t>
            </a:r>
            <a:r>
              <a:rPr lang="pt-BR" sz="1400" dirty="0" err="1" smtClean="0"/>
              <a:t>Enabling</a:t>
            </a:r>
            <a:r>
              <a:rPr lang="pt-BR" sz="1400" dirty="0" smtClean="0"/>
              <a:t> Technologies: </a:t>
            </a:r>
            <a:r>
              <a:rPr lang="pt-BR" sz="1400" dirty="0" err="1" smtClean="0"/>
              <a:t>Infrastructure</a:t>
            </a:r>
            <a:r>
              <a:rPr lang="pt-BR" sz="1400" dirty="0" smtClean="0"/>
              <a:t> for </a:t>
            </a:r>
            <a:r>
              <a:rPr lang="pt-BR" sz="1400" dirty="0" err="1" smtClean="0"/>
              <a:t>Collaborative</a:t>
            </a:r>
            <a:r>
              <a:rPr lang="pt-BR" sz="1400" dirty="0" smtClean="0"/>
              <a:t> Enterprises – WETICE’06. IEEE </a:t>
            </a:r>
            <a:r>
              <a:rPr lang="pt-BR" sz="1400" dirty="0" err="1" smtClean="0"/>
              <a:t>Computer</a:t>
            </a:r>
            <a:r>
              <a:rPr lang="pt-BR" sz="1400" dirty="0" smtClean="0"/>
              <a:t> </a:t>
            </a:r>
            <a:r>
              <a:rPr lang="pt-BR" sz="1400" dirty="0" err="1" smtClean="0"/>
              <a:t>Society</a:t>
            </a:r>
            <a:r>
              <a:rPr lang="pt-BR" sz="1400" dirty="0" smtClean="0"/>
              <a:t>, 2006.</a:t>
            </a:r>
            <a:br>
              <a:rPr lang="pt-BR" sz="1400" dirty="0" smtClean="0"/>
            </a:br>
            <a:endParaRPr lang="pt-BR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Entrevistas </a:t>
            </a:r>
            <a:r>
              <a:rPr lang="pt-BR" dirty="0" smtClean="0"/>
              <a:t>0 </a:t>
            </a:r>
            <a:r>
              <a:rPr lang="pt-BR" dirty="0" smtClean="0"/>
              <a:t>– </a:t>
            </a:r>
            <a:r>
              <a:rPr lang="pt-BR" dirty="0" smtClean="0"/>
              <a:t> </a:t>
            </a:r>
            <a:r>
              <a:rPr lang="pt-BR" dirty="0" smtClean="0"/>
              <a:t>Gerentes Gerais e  Laura </a:t>
            </a:r>
            <a:r>
              <a:rPr lang="pt-BR" dirty="0" err="1" smtClean="0"/>
              <a:t>Aroyo</a:t>
            </a:r>
            <a:endParaRPr lang="pt-BR" dirty="0" smtClean="0"/>
          </a:p>
          <a:p>
            <a:r>
              <a:rPr lang="pt-BR" dirty="0" smtClean="0"/>
              <a:t>Entrevista 1 </a:t>
            </a:r>
            <a:r>
              <a:rPr lang="pt-BR" dirty="0"/>
              <a:t>- Guillermo </a:t>
            </a:r>
            <a:r>
              <a:rPr lang="pt-BR" dirty="0" err="1"/>
              <a:t>Naranjo</a:t>
            </a:r>
            <a:r>
              <a:rPr lang="pt-BR" dirty="0"/>
              <a:t> – GN </a:t>
            </a:r>
            <a:r>
              <a:rPr lang="pt-BR" dirty="0" err="1"/>
              <a:t>Medios</a:t>
            </a:r>
            <a:r>
              <a:rPr lang="pt-BR" dirty="0"/>
              <a:t> </a:t>
            </a:r>
            <a:r>
              <a:rPr lang="pt-BR" dirty="0" err="1"/>
              <a:t>Xalok</a:t>
            </a:r>
            <a:r>
              <a:rPr lang="pt-BR" dirty="0"/>
              <a:t> e GN3</a:t>
            </a:r>
            <a:endParaRPr lang="pt-BR" dirty="0" smtClean="0"/>
          </a:p>
          <a:p>
            <a:r>
              <a:rPr lang="pt-BR" dirty="0" smtClean="0"/>
              <a:t>Entrevista </a:t>
            </a:r>
            <a:r>
              <a:rPr lang="pt-BR" dirty="0"/>
              <a:t>2 - Ronald Matute – Geração de conteúdos </a:t>
            </a:r>
            <a:endParaRPr lang="pt-BR" dirty="0" smtClean="0"/>
          </a:p>
          <a:p>
            <a:r>
              <a:rPr lang="pt-BR" dirty="0" smtClean="0"/>
              <a:t>Entrevista 3 - </a:t>
            </a:r>
            <a:r>
              <a:rPr lang="pt-BR" dirty="0"/>
              <a:t>Olga </a:t>
            </a:r>
            <a:r>
              <a:rPr lang="pt-BR" dirty="0" err="1"/>
              <a:t>Cajina</a:t>
            </a:r>
            <a:r>
              <a:rPr lang="pt-BR" dirty="0"/>
              <a:t> e Steven Acosta – Geração de conteúdo gráfico </a:t>
            </a:r>
            <a:endParaRPr lang="pt-BR" dirty="0" smtClean="0"/>
          </a:p>
          <a:p>
            <a:r>
              <a:rPr lang="pt-BR" dirty="0" smtClean="0"/>
              <a:t>Entrevista </a:t>
            </a:r>
            <a:r>
              <a:rPr lang="pt-BR" dirty="0"/>
              <a:t>4: Kátia </a:t>
            </a:r>
            <a:r>
              <a:rPr lang="pt-BR" dirty="0" err="1"/>
              <a:t>Bermúdez</a:t>
            </a:r>
            <a:r>
              <a:rPr lang="pt-BR" dirty="0"/>
              <a:t> – RADAR, ECO e SEO Geração de conteúdo </a:t>
            </a: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Entrevista </a:t>
            </a:r>
            <a:r>
              <a:rPr lang="pt-BR" dirty="0"/>
              <a:t>5</a:t>
            </a:r>
            <a:r>
              <a:rPr lang="pt-BR" dirty="0" smtClean="0"/>
              <a:t> </a:t>
            </a:r>
            <a:r>
              <a:rPr lang="pt-BR" dirty="0" smtClean="0"/>
              <a:t>– </a:t>
            </a:r>
            <a:r>
              <a:rPr lang="pt-BR" dirty="0" smtClean="0"/>
              <a:t> </a:t>
            </a:r>
            <a:r>
              <a:rPr lang="pt-BR" dirty="0"/>
              <a:t>Hassel </a:t>
            </a:r>
            <a:r>
              <a:rPr lang="pt-BR" dirty="0" err="1"/>
              <a:t>Fallas</a:t>
            </a:r>
            <a:r>
              <a:rPr lang="pt-BR" dirty="0"/>
              <a:t> – Jornalismo de dados</a:t>
            </a:r>
            <a:endParaRPr lang="pt-BR" dirty="0" smtClean="0"/>
          </a:p>
          <a:p>
            <a:r>
              <a:rPr lang="pt-BR" dirty="0" smtClean="0"/>
              <a:t>Entrevista </a:t>
            </a:r>
            <a:r>
              <a:rPr lang="pt-BR" dirty="0" smtClean="0"/>
              <a:t>6 </a:t>
            </a:r>
            <a:r>
              <a:rPr lang="pt-BR" dirty="0" smtClean="0"/>
              <a:t>– </a:t>
            </a:r>
            <a:r>
              <a:rPr lang="pt-BR" dirty="0"/>
              <a:t>Pedro Abreu</a:t>
            </a:r>
            <a:endParaRPr lang="pt-BR" dirty="0" smtClean="0"/>
          </a:p>
          <a:p>
            <a:r>
              <a:rPr lang="pt-BR" dirty="0" smtClean="0"/>
              <a:t>Entrevista 7</a:t>
            </a:r>
            <a:r>
              <a:rPr lang="pt-BR" dirty="0" smtClean="0"/>
              <a:t> – &lt;nome&gt; Intelig</a:t>
            </a:r>
            <a:r>
              <a:rPr lang="pt-BR" dirty="0" smtClean="0"/>
              <a:t>ência de Dados 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dirty="0" smtClean="0"/>
              <a:t>Entrevista 8 – Fechamento – Laura </a:t>
            </a:r>
            <a:r>
              <a:rPr lang="pt-BR" dirty="0" err="1" smtClean="0"/>
              <a:t>Aroyo</a:t>
            </a:r>
            <a:r>
              <a:rPr lang="pt-BR" dirty="0" smtClean="0"/>
              <a:t> </a:t>
            </a:r>
          </a:p>
          <a:p>
            <a:r>
              <a:rPr lang="pt-BR" dirty="0" smtClean="0"/>
              <a:t>Encaminhamentos</a:t>
            </a: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694374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Visita ao Jornal La </a:t>
            </a:r>
            <a:r>
              <a:rPr lang="pt-BR" dirty="0" err="1" smtClean="0"/>
              <a:t>Nación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De 18 a 20 de janeiro de 2016, </a:t>
            </a:r>
            <a:r>
              <a:rPr lang="pt-BR" dirty="0" err="1" smtClean="0"/>
              <a:t>San</a:t>
            </a:r>
            <a:r>
              <a:rPr lang="pt-BR" dirty="0" smtClean="0"/>
              <a:t> Jose, Costa Rica</a:t>
            </a:r>
          </a:p>
          <a:p>
            <a:r>
              <a:rPr lang="pt-BR" dirty="0" smtClean="0"/>
              <a:t>Agenda Realizada:</a:t>
            </a:r>
          </a:p>
          <a:p>
            <a:pPr lvl="1"/>
            <a:r>
              <a:rPr lang="pt-BR" dirty="0" smtClean="0"/>
              <a:t>18/01</a:t>
            </a:r>
          </a:p>
          <a:p>
            <a:pPr lvl="2"/>
            <a:r>
              <a:rPr lang="pt-BR" dirty="0" smtClean="0"/>
              <a:t>Visita técnica física pela redação</a:t>
            </a:r>
          </a:p>
          <a:p>
            <a:pPr lvl="2"/>
            <a:r>
              <a:rPr lang="pt-BR" dirty="0" smtClean="0"/>
              <a:t>Visita técnica às plantas de impressão</a:t>
            </a:r>
          </a:p>
          <a:p>
            <a:pPr lvl="2"/>
            <a:r>
              <a:rPr lang="pt-BR" dirty="0" err="1" smtClean="0"/>
              <a:t>Renião</a:t>
            </a:r>
            <a:r>
              <a:rPr lang="pt-BR" dirty="0" smtClean="0"/>
              <a:t> de boas vindas – Laura </a:t>
            </a:r>
            <a:r>
              <a:rPr lang="pt-BR" dirty="0" err="1" smtClean="0"/>
              <a:t>Aroyo</a:t>
            </a:r>
            <a:endParaRPr lang="pt-BR" dirty="0" smtClean="0"/>
          </a:p>
          <a:p>
            <a:pPr lvl="2"/>
            <a:r>
              <a:rPr lang="pt-BR" dirty="0" smtClean="0"/>
              <a:t>15h Apresentação Geral – Ronald </a:t>
            </a:r>
            <a:r>
              <a:rPr lang="pt-BR" dirty="0" err="1" smtClean="0"/>
              <a:t>Matuti</a:t>
            </a:r>
            <a:r>
              <a:rPr lang="pt-BR" dirty="0" smtClean="0"/>
              <a:t>, Armando </a:t>
            </a:r>
            <a:r>
              <a:rPr lang="pt-BR" dirty="0" err="1" smtClean="0"/>
              <a:t>Maiorca</a:t>
            </a:r>
            <a:r>
              <a:rPr lang="pt-BR" dirty="0" smtClean="0"/>
              <a:t>, Pedro Abreu</a:t>
            </a:r>
          </a:p>
          <a:p>
            <a:pPr lvl="1"/>
            <a:r>
              <a:rPr lang="pt-BR" dirty="0" smtClean="0"/>
              <a:t>19/01</a:t>
            </a:r>
          </a:p>
          <a:p>
            <a:pPr lvl="2"/>
            <a:r>
              <a:rPr lang="pt-BR" dirty="0" smtClean="0"/>
              <a:t>9:30h Entrevista Guillermo </a:t>
            </a:r>
            <a:r>
              <a:rPr lang="pt-BR" dirty="0" err="1" smtClean="0"/>
              <a:t>Naranjo</a:t>
            </a:r>
            <a:r>
              <a:rPr lang="pt-BR" dirty="0" smtClean="0"/>
              <a:t> – GN </a:t>
            </a:r>
            <a:r>
              <a:rPr lang="pt-BR" dirty="0" err="1" smtClean="0"/>
              <a:t>Medios</a:t>
            </a:r>
            <a:r>
              <a:rPr lang="pt-BR" dirty="0" smtClean="0"/>
              <a:t> </a:t>
            </a:r>
            <a:r>
              <a:rPr lang="pt-BR" dirty="0" err="1" smtClean="0"/>
              <a:t>Xalok</a:t>
            </a:r>
            <a:r>
              <a:rPr lang="pt-BR" dirty="0" smtClean="0"/>
              <a:t> e GN3</a:t>
            </a:r>
          </a:p>
          <a:p>
            <a:pPr lvl="2"/>
            <a:r>
              <a:rPr lang="pt-BR" dirty="0" smtClean="0"/>
              <a:t>10:30h Entrevista Ronald Matute – La mesa de </a:t>
            </a:r>
            <a:r>
              <a:rPr lang="pt-BR" dirty="0" err="1" smtClean="0"/>
              <a:t>actualidades</a:t>
            </a:r>
            <a:endParaRPr lang="pt-BR" dirty="0" smtClean="0"/>
          </a:p>
          <a:p>
            <a:pPr lvl="2"/>
            <a:r>
              <a:rPr lang="pt-BR" dirty="0" smtClean="0"/>
              <a:t>14h Entrevista Ronald Matute – Geração de conteúdos</a:t>
            </a:r>
          </a:p>
          <a:p>
            <a:pPr lvl="2"/>
            <a:r>
              <a:rPr lang="pt-BR" dirty="0" smtClean="0"/>
              <a:t>15:30 Entrevista Olga </a:t>
            </a:r>
            <a:r>
              <a:rPr lang="pt-BR" dirty="0" err="1" smtClean="0"/>
              <a:t>Cajina</a:t>
            </a:r>
            <a:r>
              <a:rPr lang="pt-BR" dirty="0" smtClean="0"/>
              <a:t> e Steven Acosta – Geração de conteúdo gráfico </a:t>
            </a:r>
          </a:p>
          <a:p>
            <a:pPr lvl="1"/>
            <a:r>
              <a:rPr lang="pt-BR" dirty="0" smtClean="0"/>
              <a:t>20/01</a:t>
            </a:r>
          </a:p>
          <a:p>
            <a:pPr lvl="2"/>
            <a:r>
              <a:rPr lang="pt-BR" dirty="0" smtClean="0"/>
              <a:t>9h Reunião com Kátia </a:t>
            </a:r>
            <a:r>
              <a:rPr lang="pt-BR" dirty="0" err="1" smtClean="0"/>
              <a:t>Bermúdez</a:t>
            </a:r>
            <a:r>
              <a:rPr lang="pt-BR" dirty="0" smtClean="0"/>
              <a:t> – RADAR, ECO e SEO Geração de conteúdo</a:t>
            </a:r>
          </a:p>
          <a:p>
            <a:pPr lvl="2"/>
            <a:r>
              <a:rPr lang="pt-BR" dirty="0" smtClean="0"/>
              <a:t>11h Entrevista Hassel </a:t>
            </a:r>
            <a:r>
              <a:rPr lang="pt-BR" dirty="0" err="1" smtClean="0"/>
              <a:t>Fallas</a:t>
            </a:r>
            <a:r>
              <a:rPr lang="pt-BR" dirty="0" smtClean="0"/>
              <a:t> – Jornalismo de dados</a:t>
            </a:r>
          </a:p>
          <a:p>
            <a:pPr lvl="2"/>
            <a:r>
              <a:rPr lang="pt-BR" dirty="0" smtClean="0"/>
              <a:t>14h Entrevista Hassel </a:t>
            </a:r>
            <a:r>
              <a:rPr lang="pt-BR" dirty="0" err="1" smtClean="0"/>
              <a:t>Fallas</a:t>
            </a:r>
            <a:r>
              <a:rPr lang="pt-BR" dirty="0" smtClean="0"/>
              <a:t> – Inteligência de dados</a:t>
            </a:r>
          </a:p>
          <a:p>
            <a:pPr lvl="2"/>
            <a:endParaRPr lang="pt-BR" dirty="0" smtClean="0"/>
          </a:p>
          <a:p>
            <a:pPr lvl="2"/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Visita ao Jornal La Nación - </a:t>
            </a:r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Gravação das entrevistas - +- 11h </a:t>
            </a:r>
          </a:p>
          <a:p>
            <a:r>
              <a:rPr lang="pt-BR" dirty="0" smtClean="0"/>
              <a:t>Transcrição das entrevistas: Guillermo </a:t>
            </a:r>
            <a:r>
              <a:rPr lang="pt-BR" dirty="0" err="1" smtClean="0"/>
              <a:t>Naranjo</a:t>
            </a:r>
            <a:r>
              <a:rPr lang="pt-BR" dirty="0" smtClean="0"/>
              <a:t> e </a:t>
            </a:r>
            <a:r>
              <a:rPr lang="pt-BR" dirty="0" err="1" smtClean="0"/>
              <a:t>Katia</a:t>
            </a:r>
            <a:r>
              <a:rPr lang="pt-BR" dirty="0" smtClean="0"/>
              <a:t> </a:t>
            </a:r>
            <a:r>
              <a:rPr lang="pt-BR" dirty="0" err="1" smtClean="0"/>
              <a:t>Bermúdez</a:t>
            </a:r>
            <a:endParaRPr lang="pt-BR" dirty="0" smtClean="0"/>
          </a:p>
          <a:p>
            <a:r>
              <a:rPr lang="pt-BR" dirty="0" smtClean="0"/>
              <a:t>Desenho do processo de produção de notícia no </a:t>
            </a:r>
            <a:r>
              <a:rPr lang="pt-BR" dirty="0" err="1" smtClean="0"/>
              <a:t>Xalok</a:t>
            </a:r>
            <a:endParaRPr lang="pt-BR" dirty="0" smtClean="0"/>
          </a:p>
          <a:p>
            <a:r>
              <a:rPr lang="pt-BR" dirty="0" smtClean="0"/>
              <a:t>Desenho do processo de produção de notícia no GN3</a:t>
            </a:r>
          </a:p>
          <a:p>
            <a:r>
              <a:rPr lang="pt-BR" dirty="0" smtClean="0"/>
              <a:t>Desenho do processo para atribuição de palavras-chave às matérias no </a:t>
            </a:r>
            <a:r>
              <a:rPr lang="pt-BR" dirty="0" err="1" smtClean="0"/>
              <a:t>Xalok</a:t>
            </a:r>
            <a:endParaRPr lang="pt-BR" dirty="0" smtClean="0"/>
          </a:p>
          <a:p>
            <a:r>
              <a:rPr lang="pt-BR" dirty="0" smtClean="0"/>
              <a:t>Relatório de Viagem </a:t>
            </a:r>
          </a:p>
          <a:p>
            <a:r>
              <a:rPr lang="pt-BR" dirty="0" smtClean="0"/>
              <a:t>Roteiro de Entrevistas – Questões pertinentes por objeto de pesquisa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Entrevistas Ger. Gerais &amp; Laura </a:t>
            </a:r>
            <a:r>
              <a:rPr lang="pt-BR" dirty="0" smtClean="0"/>
              <a:t>Arroyo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 grupo </a:t>
            </a:r>
            <a:r>
              <a:rPr lang="pt-BR" dirty="0" err="1" smtClean="0"/>
              <a:t>LaNacion</a:t>
            </a:r>
            <a:r>
              <a:rPr lang="pt-BR" dirty="0" smtClean="0"/>
              <a:t> produz e gerencia um conjunto de produtos:</a:t>
            </a:r>
          </a:p>
          <a:p>
            <a:pPr lvl="1"/>
            <a:r>
              <a:rPr lang="pt-BR" dirty="0" smtClean="0"/>
              <a:t>La </a:t>
            </a:r>
            <a:r>
              <a:rPr lang="pt-BR" dirty="0" err="1" smtClean="0"/>
              <a:t>Nación</a:t>
            </a:r>
            <a:r>
              <a:rPr lang="pt-BR" dirty="0" smtClean="0"/>
              <a:t>, EF, La </a:t>
            </a:r>
            <a:r>
              <a:rPr lang="pt-BR" dirty="0" err="1" smtClean="0"/>
              <a:t>Teja</a:t>
            </a:r>
            <a:r>
              <a:rPr lang="pt-BR" dirty="0" smtClean="0"/>
              <a:t>, </a:t>
            </a:r>
            <a:r>
              <a:rPr lang="pt-BR" dirty="0" err="1" smtClean="0"/>
              <a:t>Aldea</a:t>
            </a:r>
            <a:r>
              <a:rPr lang="pt-BR" dirty="0" smtClean="0"/>
              <a:t> Global, Viva Suplemento, Revista Dominical, La </a:t>
            </a:r>
            <a:r>
              <a:rPr lang="pt-BR" dirty="0" err="1" smtClean="0"/>
              <a:t>Teja</a:t>
            </a:r>
            <a:r>
              <a:rPr lang="pt-BR" dirty="0" smtClean="0"/>
              <a:t> Guia e 3 revistas</a:t>
            </a:r>
          </a:p>
          <a:p>
            <a:r>
              <a:rPr lang="pt-BR" dirty="0" smtClean="0"/>
              <a:t>A redação está organizada em clusters de produção. </a:t>
            </a:r>
          </a:p>
          <a:p>
            <a:r>
              <a:rPr lang="pt-BR" dirty="0" smtClean="0"/>
              <a:t>Querem ser os melhores mas serem os mesmos. Portanto mudaram o modo de produção de informação</a:t>
            </a:r>
          </a:p>
          <a:p>
            <a:r>
              <a:rPr lang="pt-BR" dirty="0" smtClean="0"/>
              <a:t>O jornal impresso ainda é o carro-chefe que mais vende</a:t>
            </a:r>
          </a:p>
          <a:p>
            <a:r>
              <a:rPr lang="pt-BR" dirty="0" smtClean="0"/>
              <a:t>Mudaram a forma de acesso aos conteúdos Web: </a:t>
            </a:r>
            <a:r>
              <a:rPr lang="pt-BR" dirty="0" err="1" smtClean="0"/>
              <a:t>kiosque</a:t>
            </a:r>
            <a:r>
              <a:rPr lang="pt-BR" dirty="0" smtClean="0"/>
              <a:t> digital: </a:t>
            </a:r>
            <a:r>
              <a:rPr lang="pt-BR" dirty="0" err="1" smtClean="0"/>
              <a:t>pdf</a:t>
            </a:r>
            <a:r>
              <a:rPr lang="pt-BR" dirty="0" smtClean="0"/>
              <a:t> de todas as edições de todos os produtos</a:t>
            </a:r>
          </a:p>
          <a:p>
            <a:r>
              <a:rPr lang="pt-BR" dirty="0" err="1" smtClean="0"/>
              <a:t>APPs</a:t>
            </a:r>
            <a:r>
              <a:rPr lang="pt-BR" dirty="0" smtClean="0"/>
              <a:t>, sítio Web e jornal online, cada um com audiências distintas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Entrevistas – Geral – Juan Carlos – Impressão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Unidade de Neg</a:t>
            </a:r>
            <a:r>
              <a:rPr lang="pt-BR" dirty="0" smtClean="0"/>
              <a:t>ócio (Ta</a:t>
            </a:r>
            <a:r>
              <a:rPr lang="pt-BR" dirty="0" smtClean="0"/>
              <a:t>mbém uma gráfica) </a:t>
            </a:r>
            <a:endParaRPr lang="pt-BR" dirty="0" smtClean="0"/>
          </a:p>
          <a:p>
            <a:r>
              <a:rPr lang="pt-BR" dirty="0" smtClean="0"/>
              <a:t>Jornal </a:t>
            </a:r>
            <a:r>
              <a:rPr lang="pt-BR" dirty="0" smtClean="0"/>
              <a:t>impresso com 100 mil exemplares diários de tiragem</a:t>
            </a:r>
          </a:p>
          <a:p>
            <a:r>
              <a:rPr lang="pt-BR" dirty="0" smtClean="0"/>
              <a:t>GN3 software próprio de edição das </a:t>
            </a:r>
            <a:r>
              <a:rPr lang="pt-BR" dirty="0" err="1" smtClean="0"/>
              <a:t>planchas</a:t>
            </a:r>
            <a:endParaRPr lang="pt-BR" dirty="0" smtClean="0"/>
          </a:p>
          <a:p>
            <a:r>
              <a:rPr lang="pt-BR" dirty="0" smtClean="0"/>
              <a:t>Editam as planchas no software </a:t>
            </a:r>
            <a:r>
              <a:rPr lang="pt-BR" dirty="0" err="1" smtClean="0"/>
              <a:t>Archiect</a:t>
            </a:r>
            <a:r>
              <a:rPr lang="pt-BR" dirty="0" smtClean="0"/>
              <a:t> e produzem 68 planchas por periódico por </a:t>
            </a:r>
            <a:r>
              <a:rPr lang="pt-BR" dirty="0" smtClean="0"/>
              <a:t>dia, em m</a:t>
            </a:r>
            <a:r>
              <a:rPr lang="pt-BR" dirty="0" smtClean="0"/>
              <a:t>édia</a:t>
            </a:r>
            <a:endParaRPr lang="pt-BR" dirty="0" smtClean="0"/>
          </a:p>
          <a:p>
            <a:r>
              <a:rPr lang="pt-BR" dirty="0" smtClean="0"/>
              <a:t>A prensa é rotativa. Tipo de impressão Coser e </a:t>
            </a:r>
            <a:r>
              <a:rPr lang="pt-BR" dirty="0" err="1" smtClean="0"/>
              <a:t>Kitser</a:t>
            </a:r>
            <a:r>
              <a:rPr lang="pt-BR" dirty="0" smtClean="0"/>
              <a:t> (picota o papel, passa a tinta e seca)</a:t>
            </a:r>
          </a:p>
          <a:p>
            <a:r>
              <a:rPr lang="pt-BR" dirty="0" err="1" smtClean="0"/>
              <a:t>Fotmatos</a:t>
            </a:r>
            <a:r>
              <a:rPr lang="pt-BR" dirty="0" smtClean="0"/>
              <a:t> em </a:t>
            </a:r>
            <a:r>
              <a:rPr lang="pt-BR" dirty="0" err="1" smtClean="0"/>
              <a:t>tabloides</a:t>
            </a:r>
            <a:r>
              <a:rPr lang="pt-BR" dirty="0" smtClean="0"/>
              <a:t> </a:t>
            </a:r>
            <a:r>
              <a:rPr lang="pt-BR" dirty="0" err="1" smtClean="0"/>
              <a:t>comericais</a:t>
            </a:r>
            <a:r>
              <a:rPr lang="pt-BR" dirty="0" smtClean="0"/>
              <a:t>, encartes, revistas e engomados</a:t>
            </a:r>
          </a:p>
          <a:p>
            <a:r>
              <a:rPr lang="pt-BR" dirty="0" smtClean="0"/>
              <a:t>Método </a:t>
            </a:r>
            <a:r>
              <a:rPr lang="pt-BR" dirty="0" err="1" smtClean="0"/>
              <a:t>grampado</a:t>
            </a:r>
            <a:r>
              <a:rPr lang="pt-BR" dirty="0" smtClean="0"/>
              <a:t> – </a:t>
            </a:r>
          </a:p>
          <a:p>
            <a:r>
              <a:rPr lang="pt-BR" dirty="0" smtClean="0"/>
              <a:t>KBA </a:t>
            </a:r>
            <a:r>
              <a:rPr lang="pt-BR" dirty="0" err="1" smtClean="0"/>
              <a:t>Fabricane</a:t>
            </a:r>
            <a:r>
              <a:rPr lang="pt-BR" dirty="0" smtClean="0"/>
              <a:t> de offsets e rotativas: produzem37 mil exemplares e 75 mil impressos por hora. Inserem 90mil insertos nos exemplares por hora </a:t>
            </a:r>
          </a:p>
          <a:p>
            <a:r>
              <a:rPr lang="pt-BR" dirty="0" smtClean="0"/>
              <a:t>Apenas 2 pessoas trabalham por linha de produção – tudo automático</a:t>
            </a:r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Entrevistas – </a:t>
            </a:r>
            <a:r>
              <a:rPr lang="pt-BR" dirty="0" err="1" smtClean="0"/>
              <a:t>Gillermo</a:t>
            </a:r>
            <a:r>
              <a:rPr lang="pt-BR" dirty="0" smtClean="0"/>
              <a:t> </a:t>
            </a:r>
            <a:r>
              <a:rPr lang="pt-BR" dirty="0" err="1" smtClean="0"/>
              <a:t>Naranjo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Eng. de Computação – Gestão de Projetos de Tecnologia, 5 anos no GN, tecnologias </a:t>
            </a:r>
            <a:r>
              <a:rPr lang="pt-BR" dirty="0" err="1" smtClean="0"/>
              <a:t>orintadas</a:t>
            </a:r>
            <a:r>
              <a:rPr lang="pt-BR" dirty="0" smtClean="0"/>
              <a:t> </a:t>
            </a:r>
            <a:r>
              <a:rPr lang="pt-BR" dirty="0" smtClean="0"/>
              <a:t>para CMS, </a:t>
            </a:r>
            <a:r>
              <a:rPr lang="pt-BR" dirty="0" err="1" smtClean="0"/>
              <a:t>Payroll</a:t>
            </a:r>
            <a:r>
              <a:rPr lang="pt-BR" dirty="0" smtClean="0"/>
              <a:t> e processos, e recentemente rentabilidade de </a:t>
            </a:r>
            <a:r>
              <a:rPr lang="pt-BR" dirty="0" smtClean="0"/>
              <a:t>iniciativas digitais</a:t>
            </a:r>
            <a:r>
              <a:rPr lang="pt-BR" dirty="0" smtClean="0"/>
              <a:t>, APPS e todo digital disponível, em todos os sites.</a:t>
            </a:r>
          </a:p>
          <a:p>
            <a:r>
              <a:rPr lang="pt-BR" dirty="0" smtClean="0"/>
              <a:t>4 anos </a:t>
            </a:r>
            <a:r>
              <a:rPr lang="pt-BR" dirty="0" smtClean="0"/>
              <a:t>migrar de </a:t>
            </a:r>
            <a:r>
              <a:rPr lang="pt-BR" dirty="0" smtClean="0"/>
              <a:t>uma plataforma </a:t>
            </a:r>
            <a:r>
              <a:rPr lang="pt-BR" dirty="0" err="1" smtClean="0"/>
              <a:t>GNWeb</a:t>
            </a:r>
            <a:r>
              <a:rPr lang="pt-BR" dirty="0" smtClean="0"/>
              <a:t> – </a:t>
            </a:r>
            <a:r>
              <a:rPr lang="pt-BR" dirty="0" err="1" smtClean="0"/>
              <a:t>GoodNews</a:t>
            </a:r>
            <a:r>
              <a:rPr lang="pt-BR" dirty="0" smtClean="0"/>
              <a:t>, o </a:t>
            </a:r>
            <a:r>
              <a:rPr lang="pt-BR" dirty="0" smtClean="0"/>
              <a:t>CMS </a:t>
            </a:r>
            <a:r>
              <a:rPr lang="pt-BR" dirty="0" err="1" smtClean="0"/>
              <a:t>print</a:t>
            </a:r>
            <a:r>
              <a:rPr lang="pt-BR" dirty="0" smtClean="0"/>
              <a:t>. Eles t</a:t>
            </a:r>
            <a:r>
              <a:rPr lang="pt-BR" dirty="0" smtClean="0"/>
              <a:t>ê</a:t>
            </a:r>
            <a:r>
              <a:rPr lang="pt-BR" dirty="0" smtClean="0"/>
              <a:t>m </a:t>
            </a:r>
            <a:r>
              <a:rPr lang="pt-BR" dirty="0" smtClean="0"/>
              <a:t>um software para gestão de conteúdo </a:t>
            </a:r>
            <a:r>
              <a:rPr lang="pt-BR" dirty="0" err="1" smtClean="0"/>
              <a:t>GNWeb</a:t>
            </a:r>
            <a:r>
              <a:rPr lang="pt-BR" dirty="0" smtClean="0"/>
              <a:t>, que não estava funcionando muito bem</a:t>
            </a:r>
          </a:p>
          <a:p>
            <a:r>
              <a:rPr lang="pt-BR" dirty="0" smtClean="0"/>
              <a:t>Em 2012 migraram para um sistema mais aberto, que se tivesse a capacidade de estender as funcionalidades, escalável, de acordo com aumento do volume de tráfego, mais plataforma, mais suporte, que eram um dos pontos importantes </a:t>
            </a:r>
          </a:p>
          <a:p>
            <a:r>
              <a:rPr lang="pt-BR" dirty="0" smtClean="0"/>
              <a:t>Mais interoperabilidade e integração com ferramentas e flexibilidade para o desenvolvimento visual, segurança e rendimento também.</a:t>
            </a:r>
          </a:p>
          <a:p>
            <a:r>
              <a:rPr lang="pt-BR" dirty="0" smtClean="0"/>
              <a:t>Avaliamos várias plataformas e decidimos migrar para </a:t>
            </a:r>
            <a:r>
              <a:rPr lang="pt-BR" b="1" dirty="0" err="1" smtClean="0"/>
              <a:t>Xalok</a:t>
            </a:r>
            <a:r>
              <a:rPr lang="pt-BR" dirty="0" smtClean="0"/>
              <a:t>. O </a:t>
            </a:r>
            <a:r>
              <a:rPr lang="pt-BR" dirty="0" err="1" smtClean="0"/>
              <a:t>Clarin</a:t>
            </a:r>
            <a:r>
              <a:rPr lang="pt-BR" dirty="0" smtClean="0"/>
              <a:t> trabalha com </a:t>
            </a:r>
            <a:r>
              <a:rPr lang="pt-BR" dirty="0" smtClean="0"/>
              <a:t>este CMS</a:t>
            </a:r>
            <a:r>
              <a:rPr lang="pt-BR" dirty="0" smtClean="0"/>
              <a:t>, </a:t>
            </a:r>
            <a:r>
              <a:rPr lang="pt-BR" dirty="0" smtClean="0"/>
              <a:t>o El Comércio, no Equador, e vários outros jornais.</a:t>
            </a:r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29407</TotalTime>
  <Words>2998</Words>
  <Application>Microsoft Macintosh PowerPoint</Application>
  <PresentationFormat>On-screen Show (4:3)</PresentationFormat>
  <Paragraphs>195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Mediano</vt:lpstr>
      <vt:lpstr>Projeto MDM – Mídias DIGITAIS Multimodais   Resumo das entrevistas e próximas atividades  Prof. Dr. Edgard Costa oliveira Pesquisador Pós-Doc Eng. de software – UnB Gama  17 de FEVEREIRO de 2016</vt:lpstr>
      <vt:lpstr>Projeto MDM </vt:lpstr>
      <vt:lpstr>Agenda</vt:lpstr>
      <vt:lpstr>Agenda</vt:lpstr>
      <vt:lpstr>Visita ao Jornal La Nación </vt:lpstr>
      <vt:lpstr>Visita ao Jornal La Nación - RESULTADOS</vt:lpstr>
      <vt:lpstr>Entrevistas Ger. Gerais &amp; Laura Arroyo</vt:lpstr>
      <vt:lpstr>Entrevistas – Geral – Juan Carlos – Impressão </vt:lpstr>
      <vt:lpstr>Entrevistas – Gillermo Naranjo</vt:lpstr>
      <vt:lpstr>Entrevistas – Gillermo Naranjo</vt:lpstr>
      <vt:lpstr>Entrevistas – Gillermo Naranjo</vt:lpstr>
      <vt:lpstr>Entrevistas – Gillermo Naranjo</vt:lpstr>
      <vt:lpstr>Entrevistas – Gillermo Naranjo</vt:lpstr>
      <vt:lpstr>Entrevistas – Gillermo Naranjo</vt:lpstr>
      <vt:lpstr>Entrevistas – Gillermo Naranjo</vt:lpstr>
      <vt:lpstr>Entrevistas – Gillermo Naranjo</vt:lpstr>
      <vt:lpstr>Entrevistas – Gillermo Naranjo</vt:lpstr>
      <vt:lpstr>Entrevistas – Gillermo Naranjo</vt:lpstr>
      <vt:lpstr>Entrevistas – Gillermo Naranjo</vt:lpstr>
      <vt:lpstr>PowerPoint Presentation</vt:lpstr>
      <vt:lpstr>PowerPoint Presentation</vt:lpstr>
      <vt:lpstr>Pendências- Geral</vt:lpstr>
      <vt:lpstr>Entrevista Guillermo Naranjo - Resumo</vt:lpstr>
      <vt:lpstr>PowerPoint Presentation</vt:lpstr>
      <vt:lpstr>Encaminhamentos 2</vt:lpstr>
      <vt:lpstr>Pautas de artigos para redação</vt:lpstr>
      <vt:lpstr>Eventos potenciais para publicação</vt:lpstr>
      <vt:lpstr>Atividades Pendentes - Gerais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Semântica</dc:title>
  <dc:creator>ecosta</dc:creator>
  <cp:lastModifiedBy>Benedito Medeiros Neto</cp:lastModifiedBy>
  <cp:revision>271</cp:revision>
  <dcterms:created xsi:type="dcterms:W3CDTF">2015-08-28T19:38:10Z</dcterms:created>
  <dcterms:modified xsi:type="dcterms:W3CDTF">2016-04-06T15:34:49Z</dcterms:modified>
</cp:coreProperties>
</file>