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2" r:id="rId4"/>
    <p:sldId id="271" r:id="rId5"/>
    <p:sldId id="272" r:id="rId6"/>
    <p:sldId id="277" r:id="rId7"/>
    <p:sldId id="278" r:id="rId8"/>
    <p:sldId id="276" r:id="rId9"/>
    <p:sldId id="281" r:id="rId10"/>
    <p:sldId id="270" r:id="rId11"/>
    <p:sldId id="279" r:id="rId12"/>
    <p:sldId id="275" r:id="rId13"/>
    <p:sldId id="274" r:id="rId14"/>
    <p:sldId id="280" r:id="rId15"/>
    <p:sldId id="257" r:id="rId16"/>
    <p:sldId id="261" r:id="rId17"/>
    <p:sldId id="267" r:id="rId18"/>
    <p:sldId id="268" r:id="rId19"/>
    <p:sldId id="269" r:id="rId20"/>
    <p:sldId id="26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58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Arial Black" panose="020B0A04020102020204" pitchFamily="34" charset="0"/>
              </a:rPr>
              <a:t>FLUXOGRAMA DE UMA REDAÇÃO</a:t>
            </a:r>
            <a:endParaRPr lang="pt-BR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73777" y="4099243"/>
            <a:ext cx="7352127" cy="1667483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A REDAÇÃO JORNALÍSTICA – Tradicional e integrada</a:t>
            </a:r>
          </a:p>
          <a:p>
            <a:r>
              <a:rPr lang="pt-BR" sz="2000" dirty="0" err="1" smtClean="0"/>
              <a:t>Profas</a:t>
            </a:r>
            <a:r>
              <a:rPr lang="pt-BR" sz="2000" dirty="0" smtClean="0"/>
              <a:t> </a:t>
            </a:r>
            <a:r>
              <a:rPr lang="pt-BR" sz="2000" dirty="0" err="1" smtClean="0"/>
              <a:t>Thaïs</a:t>
            </a:r>
            <a:r>
              <a:rPr lang="pt-BR" sz="2000" dirty="0" smtClean="0"/>
              <a:t> de Mendonça Jorge e </a:t>
            </a:r>
            <a:r>
              <a:rPr lang="pt-BR" sz="2000" dirty="0" smtClean="0"/>
              <a:t>Jornalista Diana </a:t>
            </a:r>
            <a:r>
              <a:rPr lang="pt-BR" sz="2000" dirty="0" smtClean="0"/>
              <a:t>Fernandes</a:t>
            </a:r>
          </a:p>
          <a:p>
            <a:r>
              <a:rPr lang="pt-BR" sz="2000" dirty="0" smtClean="0">
                <a:solidFill>
                  <a:srgbClr val="FF0000"/>
                </a:solidFill>
              </a:rPr>
              <a:t>Dezembro/2016 </a:t>
            </a:r>
            <a:r>
              <a:rPr lang="pt-BR" sz="2000" dirty="0" smtClean="0">
                <a:solidFill>
                  <a:srgbClr val="FF0000"/>
                </a:solidFill>
              </a:rPr>
              <a:t>(Revisto por BMN</a:t>
            </a:r>
            <a:r>
              <a:rPr lang="pt-BR" sz="2000" dirty="0" smtClean="0">
                <a:solidFill>
                  <a:srgbClr val="FF0000"/>
                </a:solidFill>
              </a:rPr>
              <a:t>) </a:t>
            </a:r>
            <a:r>
              <a:rPr lang="pt-BR" sz="2000" dirty="0" smtClean="0"/>
              <a:t>- Agosto/2016  </a:t>
            </a:r>
          </a:p>
          <a:p>
            <a:endParaRPr lang="pt-BR" sz="2000" dirty="0" smtClean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52970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400" b="1" dirty="0" smtClean="0"/>
              <a:t>Funções </a:t>
            </a:r>
            <a:r>
              <a:rPr lang="pt-BR" sz="4400" b="1" dirty="0" err="1" smtClean="0"/>
              <a:t>detalhdas</a:t>
            </a:r>
            <a:r>
              <a:rPr lang="pt-BR" sz="4400" b="1" dirty="0" smtClean="0"/>
              <a:t> dos jornalistas-3.3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Redatores/diagramadores 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sz="2200" dirty="0"/>
              <a:t>fazem a segunda </a:t>
            </a:r>
            <a:r>
              <a:rPr lang="pt-BR" sz="2200" dirty="0" smtClean="0"/>
              <a:t>revisão do texto já </a:t>
            </a:r>
            <a:r>
              <a:rPr lang="pt-BR" sz="2200" dirty="0"/>
              <a:t>na </a:t>
            </a:r>
            <a:r>
              <a:rPr lang="pt-BR" sz="2200" dirty="0" smtClean="0"/>
              <a:t>página diagramada:</a:t>
            </a:r>
          </a:p>
          <a:p>
            <a:pPr lvl="1"/>
            <a:r>
              <a:rPr lang="pt-BR" sz="1800" dirty="0" smtClean="0"/>
              <a:t>Recebe, escreve e reescreve textos;</a:t>
            </a:r>
          </a:p>
          <a:p>
            <a:pPr lvl="1"/>
            <a:r>
              <a:rPr lang="pt-BR" sz="1800" dirty="0"/>
              <a:t>Corrige </a:t>
            </a:r>
            <a:r>
              <a:rPr lang="pt-BR" sz="1800" dirty="0" smtClean="0"/>
              <a:t>textos;</a:t>
            </a:r>
          </a:p>
          <a:p>
            <a:pPr lvl="1"/>
            <a:r>
              <a:rPr lang="pt-BR" sz="1800" dirty="0" smtClean="0"/>
              <a:t>Faz títulos e legendas;</a:t>
            </a:r>
          </a:p>
          <a:p>
            <a:pPr lvl="1"/>
            <a:r>
              <a:rPr lang="pt-BR" sz="1800" dirty="0"/>
              <a:t>Redige </a:t>
            </a:r>
            <a:r>
              <a:rPr lang="pt-BR" sz="1800" dirty="0" smtClean="0"/>
              <a:t>textos</a:t>
            </a:r>
          </a:p>
          <a:p>
            <a:pPr lvl="1"/>
            <a:r>
              <a:rPr lang="pt-BR" sz="1800" dirty="0" smtClean="0"/>
              <a:t>Reporta-se ao editor da área.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67198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jornalistas-4.4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Jornalista de Dados 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Elabora estatísticas;</a:t>
            </a:r>
          </a:p>
          <a:p>
            <a:pPr lvl="1"/>
            <a:r>
              <a:rPr lang="pt-BR" sz="1800" dirty="0" smtClean="0"/>
              <a:t>Usa Programas e pacotes de software de tratamento de dados;</a:t>
            </a:r>
          </a:p>
          <a:p>
            <a:pPr lvl="1"/>
            <a:r>
              <a:rPr lang="pt-BR" sz="1800" dirty="0" smtClean="0"/>
              <a:t>Faz extração de dados de bancos;</a:t>
            </a:r>
          </a:p>
          <a:p>
            <a:pPr lvl="1"/>
            <a:r>
              <a:rPr lang="pt-BR" sz="1800" dirty="0" smtClean="0"/>
              <a:t>Executa limpeza de dados;</a:t>
            </a:r>
          </a:p>
          <a:p>
            <a:pPr lvl="1"/>
            <a:r>
              <a:rPr lang="pt-BR" sz="1800" dirty="0" smtClean="0"/>
              <a:t>Faz entrevistas especializadas;</a:t>
            </a:r>
          </a:p>
          <a:p>
            <a:pPr lvl="1"/>
            <a:r>
              <a:rPr lang="pt-BR" sz="1800" dirty="0" smtClean="0"/>
              <a:t>Reporta-se ao Editor de Área</a:t>
            </a:r>
            <a:r>
              <a:rPr lang="pt-BR" sz="1800" dirty="0"/>
              <a:t>.</a:t>
            </a:r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43452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jornalistas-4.1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Repórter </a:t>
            </a:r>
            <a:r>
              <a:rPr lang="pt-BR" dirty="0" smtClean="0"/>
              <a:t> </a:t>
            </a:r>
            <a:r>
              <a:rPr lang="pt-BR" dirty="0" smtClean="0"/>
              <a:t>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Sugere pauta;</a:t>
            </a:r>
          </a:p>
          <a:p>
            <a:pPr lvl="1"/>
            <a:r>
              <a:rPr lang="pt-BR" sz="1800" dirty="0" smtClean="0"/>
              <a:t>Faz investigação/busca dados;</a:t>
            </a:r>
          </a:p>
          <a:p>
            <a:pPr lvl="1"/>
            <a:r>
              <a:rPr lang="pt-BR" sz="1800" dirty="0" smtClean="0"/>
              <a:t>Redige texto;</a:t>
            </a:r>
          </a:p>
          <a:p>
            <a:pPr lvl="1"/>
            <a:r>
              <a:rPr lang="pt-BR" sz="1800" dirty="0" smtClean="0"/>
              <a:t>Faz entrevistas/mantém e desenvolve fontes relacionadas;</a:t>
            </a:r>
          </a:p>
          <a:p>
            <a:pPr lvl="1"/>
            <a:r>
              <a:rPr lang="pt-BR" sz="1800" dirty="0" smtClean="0"/>
              <a:t>Cobre setores institucionais; </a:t>
            </a:r>
          </a:p>
          <a:p>
            <a:pPr lvl="1"/>
            <a:r>
              <a:rPr lang="pt-BR" sz="1800" dirty="0" smtClean="0"/>
              <a:t>Reporta-se ao </a:t>
            </a:r>
            <a:r>
              <a:rPr lang="pt-BR" sz="1800" dirty="0" err="1" smtClean="0"/>
              <a:t>Coordendor</a:t>
            </a:r>
            <a:r>
              <a:rPr lang="pt-BR" sz="1800" dirty="0" smtClean="0"/>
              <a:t> de Equipe e ao Editor de área;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87839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jornalistas-4.2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Diagramador 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Diagrama textos, fotos e ilustrações na página impressa e no site;</a:t>
            </a:r>
          </a:p>
          <a:p>
            <a:pPr lvl="1"/>
            <a:r>
              <a:rPr lang="pt-BR" sz="1800" dirty="0" smtClean="0"/>
              <a:t>Desenha a página;</a:t>
            </a:r>
          </a:p>
          <a:p>
            <a:pPr lvl="1"/>
            <a:r>
              <a:rPr lang="pt-BR" sz="1800" dirty="0" smtClean="0"/>
              <a:t>Solicita arte de caracteres da matéria adaptação do texto ao espaço físico;</a:t>
            </a:r>
          </a:p>
          <a:p>
            <a:pPr lvl="1"/>
            <a:r>
              <a:rPr lang="pt-BR" sz="1800" dirty="0" smtClean="0"/>
              <a:t>Reporta-se ao Editor de Arte, Editor de Área e ao Editor de Fotografia;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95976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jornalistas-4.3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Fotografo 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Faz fotos;</a:t>
            </a:r>
          </a:p>
          <a:p>
            <a:pPr lvl="1"/>
            <a:r>
              <a:rPr lang="pt-BR" sz="1800" dirty="0" smtClean="0"/>
              <a:t>Faz vídeos;</a:t>
            </a:r>
          </a:p>
          <a:p>
            <a:pPr lvl="1"/>
            <a:r>
              <a:rPr lang="pt-BR" sz="1800" dirty="0" smtClean="0"/>
              <a:t>Faz cobertura do fato em si/Ronda;</a:t>
            </a:r>
          </a:p>
          <a:p>
            <a:pPr lvl="1"/>
            <a:r>
              <a:rPr lang="pt-BR" sz="1800" dirty="0" smtClean="0"/>
              <a:t>Tem faro para notícia e furos </a:t>
            </a:r>
            <a:r>
              <a:rPr lang="pt-BR" sz="1800" dirty="0" err="1" smtClean="0"/>
              <a:t>jornalistico</a:t>
            </a:r>
            <a:r>
              <a:rPr lang="pt-BR" sz="1800" dirty="0" smtClean="0"/>
              <a:t>;</a:t>
            </a:r>
          </a:p>
          <a:p>
            <a:pPr lvl="1"/>
            <a:r>
              <a:rPr lang="pt-BR" sz="1800" dirty="0" smtClean="0"/>
              <a:t>Reporta-se ao Coordenador de Equipe, Editor de Área,  Editor de Arte, Editor de Fotografia;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00347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400" b="1" dirty="0" smtClean="0"/>
              <a:t>Como chegam as notícias?</a:t>
            </a:r>
            <a:endParaRPr lang="pt-BR" sz="4400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84311" y="2683043"/>
            <a:ext cx="10018713" cy="3284621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Assessoria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 imprensa</a:t>
            </a:r>
            <a:r>
              <a:rPr lang="pt-BR" dirty="0" smtClean="0"/>
              <a:t>: </a:t>
            </a:r>
            <a:r>
              <a:rPr lang="pt-BR" sz="2000" dirty="0" smtClean="0"/>
              <a:t>releases, coletivas e exclusivas, sugestões de pauta</a:t>
            </a: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Percepção dos repórteres/editores</a:t>
            </a:r>
            <a:r>
              <a:rPr lang="pt-BR" dirty="0" smtClean="0"/>
              <a:t>: </a:t>
            </a:r>
            <a:r>
              <a:rPr lang="pt-BR" sz="2000" dirty="0" smtClean="0"/>
              <a:t>no acompanhamento diário dos fatos</a:t>
            </a:r>
            <a:endParaRPr lang="pt-BR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Acompanhamento de outras mídias: </a:t>
            </a:r>
            <a:r>
              <a:rPr lang="pt-BR" sz="2000" dirty="0" smtClean="0"/>
              <a:t>rádio, TV, sites, revistas e jornais</a:t>
            </a: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Ronda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pt-BR" sz="2000" dirty="0"/>
              <a:t> delegacias, hospitais, polícia rodoviária, meteorologia</a:t>
            </a:r>
          </a:p>
          <a:p>
            <a:r>
              <a:rPr lang="pt-BR" b="1" dirty="0" err="1" smtClean="0">
                <a:solidFill>
                  <a:schemeClr val="accent1">
                    <a:lumMod val="50000"/>
                  </a:schemeClr>
                </a:solidFill>
              </a:rPr>
              <a:t>Follow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b="1" dirty="0" err="1">
                <a:solidFill>
                  <a:schemeClr val="accent1">
                    <a:lumMod val="50000"/>
                  </a:schemeClr>
                </a:solidFill>
              </a:rPr>
              <a:t>up</a:t>
            </a:r>
            <a:r>
              <a:rPr lang="pt-BR" dirty="0"/>
              <a:t>: </a:t>
            </a:r>
            <a:r>
              <a:rPr lang="pt-BR" sz="2000" dirty="0"/>
              <a:t>suíte, acompanhamento de coberturas </a:t>
            </a:r>
            <a:r>
              <a:rPr lang="pt-BR" sz="2000" dirty="0" smtClean="0"/>
              <a:t>rotineiras e por setor</a:t>
            </a:r>
            <a:endParaRPr lang="pt-BR" sz="2000" dirty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Fontes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pt-BR" dirty="0"/>
              <a:t> </a:t>
            </a:r>
            <a:r>
              <a:rPr lang="pt-BR" sz="2000" dirty="0"/>
              <a:t>primária, secundária, oficial, institucional, individual, especializada, etc.</a:t>
            </a:r>
          </a:p>
          <a:p>
            <a:pPr marL="0" indent="0"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66012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334126"/>
            <a:ext cx="10018713" cy="3228474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</a:rPr>
              <a:t>Primária </a:t>
            </a:r>
            <a:r>
              <a:rPr lang="pt-BR" dirty="0" smtClean="0"/>
              <a:t>– informa o essencial da notícia; está próxima ou na origem da informação, diretamente envolvida no fato. </a:t>
            </a:r>
          </a:p>
          <a:p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</a:rPr>
              <a:t>Secundária </a:t>
            </a:r>
            <a:r>
              <a:rPr lang="pt-BR" dirty="0" smtClean="0"/>
              <a:t>– interpreta, analisa, repercute; o envolvimento com o fato é indireto. </a:t>
            </a:r>
          </a:p>
          <a:p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</a:rPr>
              <a:t>Individual </a:t>
            </a:r>
            <a:r>
              <a:rPr lang="pt-BR" dirty="0" smtClean="0"/>
              <a:t>– artista, cientista, político ou pessoa comum; representa a si mesmo.</a:t>
            </a:r>
          </a:p>
          <a:p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</a:rPr>
              <a:t>Especializada </a:t>
            </a:r>
            <a:r>
              <a:rPr lang="pt-BR" dirty="0" smtClean="0"/>
              <a:t>– de notório saber específico; pode ser fonte primária ou secundária.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400" b="1" dirty="0" smtClean="0"/>
              <a:t>Sobre as fontes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85583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ixaDeTexto 55"/>
          <p:cNvSpPr txBox="1"/>
          <p:nvPr/>
        </p:nvSpPr>
        <p:spPr>
          <a:xfrm>
            <a:off x="1542227" y="540293"/>
            <a:ext cx="10627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Fluxo da notícia em um redação integrada impresso/online</a:t>
            </a:r>
            <a:endParaRPr lang="pt-BR" sz="3200" b="1" dirty="0"/>
          </a:p>
        </p:txBody>
      </p:sp>
      <p:grpSp>
        <p:nvGrpSpPr>
          <p:cNvPr id="74" name="Agrupar 73"/>
          <p:cNvGrpSpPr/>
          <p:nvPr/>
        </p:nvGrpSpPr>
        <p:grpSpPr>
          <a:xfrm>
            <a:off x="1354506" y="1589425"/>
            <a:ext cx="10677079" cy="4925637"/>
            <a:chOff x="1409097" y="1193640"/>
            <a:chExt cx="10677079" cy="4925637"/>
          </a:xfrm>
        </p:grpSpPr>
        <p:pic>
          <p:nvPicPr>
            <p:cNvPr id="4" name="Imagem 3" descr="female user icon ear headset call center - vector Clip Art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0898" y="2038210"/>
              <a:ext cx="886984" cy="1236995"/>
            </a:xfrm>
            <a:prstGeom prst="rect">
              <a:avLst/>
            </a:prstGeom>
          </p:spPr>
        </p:pic>
        <p:pic>
          <p:nvPicPr>
            <p:cNvPr id="5" name="Imagem 4" descr="フリーイラスト素材] イラスト, オフィス ...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9500" y="4067440"/>
              <a:ext cx="1315394" cy="1214913"/>
            </a:xfrm>
            <a:prstGeom prst="rect">
              <a:avLst/>
            </a:prstGeom>
          </p:spPr>
        </p:pic>
        <p:pic>
          <p:nvPicPr>
            <p:cNvPr id="6" name="Imagem 5" descr="Avatar Arşivi - Grafik Arşivi - PlusOOO Webmaster Forumu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9631" y="4007773"/>
              <a:ext cx="1208491" cy="1274580"/>
            </a:xfrm>
            <a:prstGeom prst="rect">
              <a:avLst/>
            </a:prstGeom>
          </p:spPr>
        </p:pic>
        <p:pic>
          <p:nvPicPr>
            <p:cNvPr id="7" name="Imagem 6" descr="Qui si parla del forum in generale e del suo staf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0146" y="4007773"/>
              <a:ext cx="1219200" cy="1228977"/>
            </a:xfrm>
            <a:prstGeom prst="rect">
              <a:avLst/>
            </a:prstGeom>
          </p:spPr>
        </p:pic>
        <p:pic>
          <p:nvPicPr>
            <p:cNvPr id="8" name="Imagem 7" descr="Click the links below for news sites: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3562" y="4147874"/>
              <a:ext cx="1201280" cy="1201280"/>
            </a:xfrm>
            <a:prstGeom prst="rect">
              <a:avLst/>
            </a:prstGeom>
          </p:spPr>
        </p:pic>
        <p:pic>
          <p:nvPicPr>
            <p:cNvPr id="9" name="Imagem 8" descr="Pictofigo :: Drawings - A Freehand Drawing Search Engine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335" y="3245888"/>
              <a:ext cx="1277056" cy="1150891"/>
            </a:xfrm>
            <a:prstGeom prst="rect">
              <a:avLst/>
            </a:prstGeom>
          </p:spPr>
        </p:pic>
        <p:sp>
          <p:nvSpPr>
            <p:cNvPr id="11" name="Retângulo 10"/>
            <p:cNvSpPr/>
            <p:nvPr/>
          </p:nvSpPr>
          <p:spPr>
            <a:xfrm>
              <a:off x="1409097" y="2550695"/>
              <a:ext cx="1305533" cy="6136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Repórteres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3840226" y="1193640"/>
              <a:ext cx="1648328" cy="73430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Captação de flashes/online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tângulo 13"/>
            <p:cNvSpPr/>
            <p:nvPr/>
          </p:nvSpPr>
          <p:spPr>
            <a:xfrm>
              <a:off x="5853315" y="5433478"/>
              <a:ext cx="1634615" cy="6857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Editor da área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tângulo 23"/>
            <p:cNvSpPr/>
            <p:nvPr/>
          </p:nvSpPr>
          <p:spPr>
            <a:xfrm>
              <a:off x="8152438" y="5414700"/>
              <a:ext cx="1634615" cy="6857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Reunião de</a:t>
              </a:r>
              <a:r>
                <a:rPr lang="pt-BR" b="1" i="1" dirty="0" smtClean="0">
                  <a:solidFill>
                    <a:schemeClr val="tx1"/>
                  </a:solidFill>
                </a:rPr>
                <a:t> </a:t>
              </a:r>
              <a:r>
                <a:rPr lang="pt-BR" b="1" dirty="0" smtClean="0">
                  <a:solidFill>
                    <a:schemeClr val="tx1"/>
                  </a:solidFill>
                </a:rPr>
                <a:t>editores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ector de Seta Reta 31"/>
            <p:cNvCxnSpPr/>
            <p:nvPr/>
          </p:nvCxnSpPr>
          <p:spPr>
            <a:xfrm>
              <a:off x="3013705" y="3827091"/>
              <a:ext cx="728547" cy="542671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de Seta Reta 32"/>
            <p:cNvCxnSpPr/>
            <p:nvPr/>
          </p:nvCxnSpPr>
          <p:spPr>
            <a:xfrm flipV="1">
              <a:off x="3013705" y="2929573"/>
              <a:ext cx="711981" cy="469465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de Seta Reta 37"/>
            <p:cNvCxnSpPr/>
            <p:nvPr/>
          </p:nvCxnSpPr>
          <p:spPr>
            <a:xfrm>
              <a:off x="5407857" y="4704097"/>
              <a:ext cx="487791" cy="125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8" name="Imagem 57" descr="Translate Web Pages in Google Chrome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0766" y="1887810"/>
              <a:ext cx="2090101" cy="1387395"/>
            </a:xfrm>
            <a:prstGeom prst="rect">
              <a:avLst/>
            </a:prstGeom>
          </p:spPr>
        </p:pic>
        <p:cxnSp>
          <p:nvCxnSpPr>
            <p:cNvPr id="60" name="Conector de Seta Reta 59"/>
            <p:cNvCxnSpPr/>
            <p:nvPr/>
          </p:nvCxnSpPr>
          <p:spPr>
            <a:xfrm>
              <a:off x="5759214" y="2443205"/>
              <a:ext cx="588540" cy="10332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de Seta Reta 68"/>
            <p:cNvCxnSpPr/>
            <p:nvPr/>
          </p:nvCxnSpPr>
          <p:spPr>
            <a:xfrm>
              <a:off x="7572307" y="4674896"/>
              <a:ext cx="487791" cy="125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de Seta Reta 69"/>
            <p:cNvCxnSpPr/>
            <p:nvPr/>
          </p:nvCxnSpPr>
          <p:spPr>
            <a:xfrm>
              <a:off x="9963770" y="4703972"/>
              <a:ext cx="487791" cy="125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tângulo 70"/>
            <p:cNvSpPr/>
            <p:nvPr/>
          </p:nvSpPr>
          <p:spPr>
            <a:xfrm>
              <a:off x="6863535" y="1193640"/>
              <a:ext cx="2137332" cy="5430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Postagem na web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10451561" y="5433478"/>
              <a:ext cx="1634615" cy="6857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Produto final do impresso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tângulo 72"/>
            <p:cNvSpPr/>
            <p:nvPr/>
          </p:nvSpPr>
          <p:spPr>
            <a:xfrm>
              <a:off x="3719889" y="5404619"/>
              <a:ext cx="1634615" cy="6857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</a:rPr>
                <a:t>Coordenador da área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9087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88170" y="782053"/>
            <a:ext cx="96854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Rotina diária de redação de jornal impresso</a:t>
            </a:r>
            <a:endParaRPr lang="pt-BR" sz="4000" b="1" dirty="0"/>
          </a:p>
        </p:txBody>
      </p:sp>
      <p:sp>
        <p:nvSpPr>
          <p:cNvPr id="9" name="CaixaDeTexto 8"/>
          <p:cNvSpPr txBox="1"/>
          <p:nvPr/>
        </p:nvSpPr>
        <p:spPr>
          <a:xfrm flipH="1">
            <a:off x="1405900" y="2054757"/>
            <a:ext cx="239909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MANHÃ:</a:t>
            </a:r>
          </a:p>
          <a:p>
            <a:endParaRPr lang="pt-BR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1ª reunião de editores ou subeditores sobre as pautas prévias e apostas do dia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Repórteres em suas áreas de atuação repassam pautas e notícias aos coordenadores</a:t>
            </a:r>
          </a:p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67162" y="2054757"/>
            <a:ext cx="230645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MEIO DA TARDE:</a:t>
            </a:r>
          </a:p>
          <a:p>
            <a:endParaRPr lang="pt-BR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Coordenadores encaminham o 1º retorno das matérias (lide, fontes, imagens, </a:t>
            </a:r>
            <a:r>
              <a:rPr lang="pt-BR" dirty="0" err="1" smtClean="0"/>
              <a:t>infos</a:t>
            </a:r>
            <a:r>
              <a:rPr lang="pt-BR" dirty="0" smtClean="0"/>
              <a:t>, tabelas)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Editores fazem reunião com editor de 1ª página para vender suas matérias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9300408" y="2054757"/>
            <a:ext cx="265898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INÍCIO DA NOITE</a:t>
            </a:r>
            <a:r>
              <a:rPr lang="pt-BR" dirty="0" smtClean="0"/>
              <a:t>:</a:t>
            </a:r>
          </a:p>
          <a:p>
            <a:endParaRPr lang="pt-BR" sz="800" dirty="0" smtClean="0"/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Editores executivos definem a edição: manchete, chamadas e fotos da capa, abre de cada editorias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Matérias chegam aos coordenadores, que fazem a 1ª revisão/edição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Redatores e subeditores fazem nova revisão e edição nas páginas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013737" y="2054757"/>
            <a:ext cx="238225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INÍCIO DA TARDE</a:t>
            </a:r>
            <a:r>
              <a:rPr lang="pt-BR" dirty="0" smtClean="0"/>
              <a:t>:</a:t>
            </a:r>
          </a:p>
          <a:p>
            <a:endParaRPr lang="pt-BR" sz="800" dirty="0"/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Coordenares </a:t>
            </a:r>
            <a:r>
              <a:rPr lang="pt-BR" dirty="0"/>
              <a:t>repassam aos editores/subeditores </a:t>
            </a:r>
            <a:r>
              <a:rPr lang="pt-BR" dirty="0" smtClean="0"/>
              <a:t>o 1ªº retorno de pautas apuradas, encaminhadas e/ou derrubadas</a:t>
            </a:r>
            <a:endParaRPr lang="pt-BR" dirty="0"/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Novos </a:t>
            </a:r>
            <a:r>
              <a:rPr lang="pt-BR" dirty="0"/>
              <a:t>pedidos da 1ª reunião de editores são encaminhados aos </a:t>
            </a:r>
            <a:r>
              <a:rPr lang="pt-BR" dirty="0" smtClean="0"/>
              <a:t>coordenadores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094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15979" y="866273"/>
            <a:ext cx="107682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b="1" dirty="0" smtClean="0"/>
              <a:t>Edições de domingo e especiais – rotina semanal</a:t>
            </a:r>
            <a:endParaRPr lang="pt-BR" sz="3800" b="1" dirty="0"/>
          </a:p>
        </p:txBody>
      </p:sp>
      <p:sp>
        <p:nvSpPr>
          <p:cNvPr id="12" name="CaixaDeTexto 11"/>
          <p:cNvSpPr txBox="1"/>
          <p:nvPr/>
        </p:nvSpPr>
        <p:spPr>
          <a:xfrm flipH="1">
            <a:off x="1405898" y="2054757"/>
            <a:ext cx="322625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SEGUNDA-FEIRA:</a:t>
            </a:r>
          </a:p>
          <a:p>
            <a:endParaRPr lang="pt-BR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Reunião </a:t>
            </a:r>
            <a:r>
              <a:rPr lang="pt-BR" dirty="0"/>
              <a:t>dos coordenadores com suas equipes de repórteres para discussão e definição de pautas da edição de domingo e edições especiais </a:t>
            </a: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Coordenadores </a:t>
            </a:r>
            <a:r>
              <a:rPr lang="pt-BR" dirty="0"/>
              <a:t>enviam aos editores 1ª previsão de pautas, que serão acolhidas e/ou derrubadas</a:t>
            </a:r>
          </a:p>
        </p:txBody>
      </p:sp>
      <p:sp>
        <p:nvSpPr>
          <p:cNvPr id="13" name="CaixaDeTexto 12"/>
          <p:cNvSpPr txBox="1"/>
          <p:nvPr/>
        </p:nvSpPr>
        <p:spPr>
          <a:xfrm flipH="1">
            <a:off x="4819859" y="2054757"/>
            <a:ext cx="326836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QUINTA-FEIRA: </a:t>
            </a:r>
          </a:p>
          <a:p>
            <a:endParaRPr lang="pt-BR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Repórteres </a:t>
            </a:r>
            <a:r>
              <a:rPr lang="pt-BR" dirty="0"/>
              <a:t>enviam seus retornos (ainda parciais) aos coordenadores</a:t>
            </a: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Coordenadores </a:t>
            </a:r>
            <a:r>
              <a:rPr lang="pt-BR" dirty="0"/>
              <a:t>encaminham retorno consolidado e editado aos editores</a:t>
            </a: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Reunião </a:t>
            </a:r>
            <a:r>
              <a:rPr lang="pt-BR" dirty="0"/>
              <a:t>de editores setoriais com editores executivos para definição da edição de domingo</a:t>
            </a:r>
          </a:p>
        </p:txBody>
      </p:sp>
      <p:sp>
        <p:nvSpPr>
          <p:cNvPr id="14" name="CaixaDeTexto 13"/>
          <p:cNvSpPr txBox="1"/>
          <p:nvPr/>
        </p:nvSpPr>
        <p:spPr>
          <a:xfrm flipH="1">
            <a:off x="8275930" y="2054757"/>
            <a:ext cx="3334543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SEXTA-FEIRA: </a:t>
            </a:r>
          </a:p>
          <a:p>
            <a:endParaRPr lang="pt-BR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Repórteres </a:t>
            </a:r>
            <a:r>
              <a:rPr lang="pt-BR" dirty="0"/>
              <a:t>terminam a apuração e escrevem</a:t>
            </a: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Coordenadores </a:t>
            </a:r>
            <a:r>
              <a:rPr lang="pt-BR" dirty="0"/>
              <a:t>confirmam e/ou derrubam matérias; revisam e editam</a:t>
            </a:r>
          </a:p>
          <a:p>
            <a:r>
              <a:rPr lang="pt-BR" b="1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Editores </a:t>
            </a:r>
            <a:r>
              <a:rPr lang="pt-BR" dirty="0"/>
              <a:t>finalizam edição após fechamento da edição do dia</a:t>
            </a:r>
          </a:p>
        </p:txBody>
      </p:sp>
    </p:spTree>
    <p:extLst>
      <p:ext uri="{BB962C8B-B14F-4D97-AF65-F5344CB8AC3E}">
        <p14:creationId xmlns:p14="http://schemas.microsoft.com/office/powerpoint/2010/main" val="156495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to 21"/>
          <p:cNvCxnSpPr>
            <a:stCxn id="5" idx="2"/>
            <a:endCxn id="7" idx="0"/>
          </p:cNvCxnSpPr>
          <p:nvPr/>
        </p:nvCxnSpPr>
        <p:spPr>
          <a:xfrm>
            <a:off x="7869624" y="1575604"/>
            <a:ext cx="0" cy="28831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Agrupar 64"/>
          <p:cNvGrpSpPr/>
          <p:nvPr/>
        </p:nvGrpSpPr>
        <p:grpSpPr>
          <a:xfrm>
            <a:off x="2693986" y="710676"/>
            <a:ext cx="9166921" cy="5617415"/>
            <a:chOff x="2633828" y="734739"/>
            <a:chExt cx="9166921" cy="5617415"/>
          </a:xfrm>
        </p:grpSpPr>
        <p:grpSp>
          <p:nvGrpSpPr>
            <p:cNvPr id="64" name="Agrupar 63"/>
            <p:cNvGrpSpPr/>
            <p:nvPr/>
          </p:nvGrpSpPr>
          <p:grpSpPr>
            <a:xfrm>
              <a:off x="2633828" y="734739"/>
              <a:ext cx="9166921" cy="5617415"/>
              <a:chOff x="2608583" y="650675"/>
              <a:chExt cx="9166921" cy="5617415"/>
            </a:xfrm>
          </p:grpSpPr>
          <p:cxnSp>
            <p:nvCxnSpPr>
              <p:cNvPr id="42" name="Conector reto 41"/>
              <p:cNvCxnSpPr/>
              <p:nvPr/>
            </p:nvCxnSpPr>
            <p:spPr>
              <a:xfrm flipV="1">
                <a:off x="3090272" y="4060548"/>
                <a:ext cx="3328879" cy="1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to 44"/>
              <p:cNvCxnSpPr/>
              <p:nvPr/>
            </p:nvCxnSpPr>
            <p:spPr>
              <a:xfrm>
                <a:off x="3096525" y="4067392"/>
                <a:ext cx="0" cy="1351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Agrupar 55"/>
              <p:cNvGrpSpPr/>
              <p:nvPr/>
            </p:nvGrpSpPr>
            <p:grpSpPr>
              <a:xfrm>
                <a:off x="2608583" y="650675"/>
                <a:ext cx="9166921" cy="5617415"/>
                <a:chOff x="862453" y="209550"/>
                <a:chExt cx="9691247" cy="5938718"/>
              </a:xfrm>
            </p:grpSpPr>
            <p:sp>
              <p:nvSpPr>
                <p:cNvPr id="5" name="Retângulo 4"/>
                <p:cNvSpPr/>
                <p:nvPr/>
              </p:nvSpPr>
              <p:spPr>
                <a:xfrm>
                  <a:off x="5276850" y="209550"/>
                  <a:ext cx="211455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" name="Retângulo 5"/>
                <p:cNvSpPr/>
                <p:nvPr/>
              </p:nvSpPr>
              <p:spPr>
                <a:xfrm>
                  <a:off x="2981325" y="1428750"/>
                  <a:ext cx="211455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Ed. Executivo </a:t>
                  </a:r>
                </a:p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1ª página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" name="Retângulo 6"/>
                <p:cNvSpPr/>
                <p:nvPr/>
              </p:nvSpPr>
              <p:spPr>
                <a:xfrm>
                  <a:off x="5276850" y="1428750"/>
                  <a:ext cx="211455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Ed. Executivo</a:t>
                  </a:r>
                </a:p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Online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" name="Retângulo 7"/>
                <p:cNvSpPr/>
                <p:nvPr/>
              </p:nvSpPr>
              <p:spPr>
                <a:xfrm>
                  <a:off x="7572375" y="1428751"/>
                  <a:ext cx="2222996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Ed. Executivo</a:t>
                  </a:r>
                </a:p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Domingo/Especiais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Retângulo 8"/>
                <p:cNvSpPr/>
                <p:nvPr/>
              </p:nvSpPr>
              <p:spPr>
                <a:xfrm>
                  <a:off x="2114550" y="2686050"/>
                  <a:ext cx="211455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Editores de área</a:t>
                  </a:r>
                </a:p>
                <a:p>
                  <a:r>
                    <a:rPr lang="pt-BR" b="1" dirty="0" smtClean="0">
                      <a:solidFill>
                        <a:schemeClr val="tx1"/>
                      </a:solidFill>
                    </a:rPr>
                    <a:t>(política, cidades.)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Retângulo 9"/>
                <p:cNvSpPr/>
                <p:nvPr/>
              </p:nvSpPr>
              <p:spPr>
                <a:xfrm>
                  <a:off x="5276850" y="2686050"/>
                  <a:ext cx="211455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Diagramação</a:t>
                  </a:r>
                </a:p>
                <a:p>
                  <a:pPr algn="ctr"/>
                  <a:r>
                    <a:rPr lang="pt-BR" b="1" dirty="0" err="1" smtClean="0">
                      <a:solidFill>
                        <a:schemeClr val="tx1"/>
                      </a:solidFill>
                    </a:rPr>
                    <a:t>Infografia</a:t>
                  </a:r>
                  <a:r>
                    <a:rPr lang="pt-BR" b="1" dirty="0" smtClean="0">
                      <a:solidFill>
                        <a:schemeClr val="tx1"/>
                      </a:solidFill>
                    </a:rPr>
                    <a:t> 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Retângulo 10"/>
                <p:cNvSpPr/>
                <p:nvPr/>
              </p:nvSpPr>
              <p:spPr>
                <a:xfrm>
                  <a:off x="8439150" y="2686050"/>
                  <a:ext cx="211455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Editor de fotografia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Retângulo 13"/>
                <p:cNvSpPr/>
                <p:nvPr/>
              </p:nvSpPr>
              <p:spPr>
                <a:xfrm>
                  <a:off x="862453" y="3956722"/>
                  <a:ext cx="1644497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pt-BR" sz="1600" b="1" dirty="0" smtClean="0">
                      <a:solidFill>
                        <a:schemeClr val="tx1"/>
                      </a:solidFill>
                    </a:rPr>
                    <a:t>Coordenadores de equipes</a:t>
                  </a:r>
                  <a:endParaRPr lang="pt-BR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Retângulo 15"/>
                <p:cNvSpPr/>
                <p:nvPr/>
              </p:nvSpPr>
              <p:spPr>
                <a:xfrm>
                  <a:off x="2685028" y="3946601"/>
                  <a:ext cx="1544071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pt-BR" b="1" dirty="0" err="1" smtClean="0">
                      <a:solidFill>
                        <a:schemeClr val="tx1"/>
                      </a:solidFill>
                    </a:rPr>
                    <a:t>Sudeditores</a:t>
                  </a:r>
                  <a:endParaRPr lang="pt-BR" b="1" dirty="0" smtClean="0">
                    <a:solidFill>
                      <a:schemeClr val="tx1"/>
                    </a:solidFill>
                  </a:endParaRPr>
                </a:p>
                <a:p>
                  <a:r>
                    <a:rPr lang="pt-BR" b="1" dirty="0" smtClean="0">
                      <a:solidFill>
                        <a:schemeClr val="tx1"/>
                      </a:solidFill>
                    </a:rPr>
                    <a:t>(chefe rep.)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Retângulo 16"/>
                <p:cNvSpPr/>
                <p:nvPr/>
              </p:nvSpPr>
              <p:spPr>
                <a:xfrm>
                  <a:off x="4325876" y="3956722"/>
                  <a:ext cx="1408890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Redatores</a:t>
                  </a:r>
                </a:p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(revisores)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Retângulo 17"/>
                <p:cNvSpPr/>
                <p:nvPr/>
              </p:nvSpPr>
              <p:spPr>
                <a:xfrm>
                  <a:off x="862453" y="5233868"/>
                  <a:ext cx="1419225" cy="9144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Repórteres</a:t>
                  </a:r>
                </a:p>
                <a:p>
                  <a:pPr algn="ctr"/>
                  <a:r>
                    <a:rPr lang="pt-BR" b="1" dirty="0" smtClean="0">
                      <a:solidFill>
                        <a:schemeClr val="tx1"/>
                      </a:solidFill>
                    </a:rPr>
                    <a:t>Fotógrafos</a:t>
                  </a:r>
                  <a:endParaRPr lang="pt-BR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" name="Conector reto 23"/>
                <p:cNvCxnSpPr/>
                <p:nvPr/>
              </p:nvCxnSpPr>
              <p:spPr>
                <a:xfrm>
                  <a:off x="4038600" y="1276350"/>
                  <a:ext cx="459105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to 26"/>
                <p:cNvCxnSpPr/>
                <p:nvPr/>
              </p:nvCxnSpPr>
              <p:spPr>
                <a:xfrm>
                  <a:off x="4038600" y="1276350"/>
                  <a:ext cx="0" cy="1351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to 28"/>
                <p:cNvCxnSpPr/>
                <p:nvPr/>
              </p:nvCxnSpPr>
              <p:spPr>
                <a:xfrm>
                  <a:off x="8640283" y="1276350"/>
                  <a:ext cx="0" cy="1351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to 30"/>
                <p:cNvCxnSpPr/>
                <p:nvPr/>
              </p:nvCxnSpPr>
              <p:spPr>
                <a:xfrm>
                  <a:off x="3171825" y="2498651"/>
                  <a:ext cx="6324600" cy="13955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to 35"/>
                <p:cNvCxnSpPr>
                  <a:endCxn id="9" idx="0"/>
                </p:cNvCxnSpPr>
                <p:nvPr/>
              </p:nvCxnSpPr>
              <p:spPr>
                <a:xfrm>
                  <a:off x="3171825" y="2497763"/>
                  <a:ext cx="0" cy="188287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to 37"/>
                <p:cNvCxnSpPr>
                  <a:endCxn id="11" idx="0"/>
                </p:cNvCxnSpPr>
                <p:nvPr/>
              </p:nvCxnSpPr>
              <p:spPr>
                <a:xfrm>
                  <a:off x="9496425" y="2512606"/>
                  <a:ext cx="0" cy="173444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to 38"/>
                <p:cNvCxnSpPr/>
                <p:nvPr/>
              </p:nvCxnSpPr>
              <p:spPr>
                <a:xfrm>
                  <a:off x="4038600" y="2362641"/>
                  <a:ext cx="0" cy="1351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>
                <a:xfrm>
                  <a:off x="8752368" y="2362641"/>
                  <a:ext cx="0" cy="1351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/>
                <p:cNvCxnSpPr/>
                <p:nvPr/>
              </p:nvCxnSpPr>
              <p:spPr>
                <a:xfrm>
                  <a:off x="3161857" y="3614181"/>
                  <a:ext cx="9968" cy="3358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to 45"/>
                <p:cNvCxnSpPr/>
                <p:nvPr/>
              </p:nvCxnSpPr>
              <p:spPr>
                <a:xfrm>
                  <a:off x="4890977" y="3809383"/>
                  <a:ext cx="0" cy="1351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to 46"/>
                <p:cNvCxnSpPr>
                  <a:endCxn id="18" idx="0"/>
                </p:cNvCxnSpPr>
                <p:nvPr/>
              </p:nvCxnSpPr>
              <p:spPr>
                <a:xfrm>
                  <a:off x="1562098" y="4891413"/>
                  <a:ext cx="9968" cy="342455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to 47"/>
                <p:cNvCxnSpPr/>
                <p:nvPr/>
              </p:nvCxnSpPr>
              <p:spPr>
                <a:xfrm>
                  <a:off x="6334125" y="2362641"/>
                  <a:ext cx="0" cy="30480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9" name="CaixaDeTexto 58"/>
            <p:cNvSpPr txBox="1"/>
            <p:nvPr/>
          </p:nvSpPr>
          <p:spPr>
            <a:xfrm>
              <a:off x="7242534" y="798669"/>
              <a:ext cx="13232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/>
                <a:t>Diretor de Redação</a:t>
              </a:r>
              <a:endParaRPr lang="pt-BR" b="1" dirty="0"/>
            </a:p>
          </p:txBody>
        </p:sp>
      </p:grpSp>
      <p:sp>
        <p:nvSpPr>
          <p:cNvPr id="63" name="Título 1"/>
          <p:cNvSpPr txBox="1">
            <a:spLocks/>
          </p:cNvSpPr>
          <p:nvPr/>
        </p:nvSpPr>
        <p:spPr>
          <a:xfrm>
            <a:off x="1677947" y="487136"/>
            <a:ext cx="3456623" cy="16745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pt-BR" b="1" dirty="0" smtClean="0"/>
              <a:t>Organograma de redação integrada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664356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363328" y="5197642"/>
            <a:ext cx="4668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200" b="1" dirty="0" smtClean="0">
                <a:solidFill>
                  <a:schemeClr val="accent1">
                    <a:lumMod val="50000"/>
                  </a:schemeClr>
                </a:solidFill>
              </a:rPr>
              <a:t>Obrigada!</a:t>
            </a:r>
            <a:endParaRPr lang="pt-BR" sz="7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574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400" b="1" dirty="0" smtClean="0"/>
              <a:t>As funções principais dos jornalistas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Repórteres </a:t>
            </a:r>
            <a:r>
              <a:rPr lang="pt-BR" dirty="0"/>
              <a:t>– </a:t>
            </a:r>
            <a:r>
              <a:rPr lang="pt-BR" sz="2200" dirty="0" smtClean="0"/>
              <a:t>oferecem e recebem pautas; apuram </a:t>
            </a:r>
            <a:r>
              <a:rPr lang="pt-BR" sz="2200" dirty="0"/>
              <a:t>e escrevem a notícia</a:t>
            </a:r>
          </a:p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Coordenadores</a:t>
            </a:r>
            <a:r>
              <a:rPr lang="pt-BR" b="1" dirty="0">
                <a:solidFill>
                  <a:srgbClr val="C00000"/>
                </a:solidFill>
              </a:rPr>
              <a:t> </a:t>
            </a:r>
            <a:r>
              <a:rPr lang="pt-BR" dirty="0"/>
              <a:t>– </a:t>
            </a:r>
            <a:r>
              <a:rPr lang="pt-BR" sz="2200" dirty="0"/>
              <a:t>distribuem pautas; fazem o contato </a:t>
            </a:r>
            <a:r>
              <a:rPr lang="pt-BR" sz="2200" dirty="0" smtClean="0"/>
              <a:t>com repórteres </a:t>
            </a:r>
            <a:r>
              <a:rPr lang="pt-BR" sz="2200" dirty="0"/>
              <a:t>e a </a:t>
            </a:r>
            <a:r>
              <a:rPr lang="pt-BR" sz="2200" dirty="0" smtClean="0"/>
              <a:t>1ª </a:t>
            </a:r>
            <a:r>
              <a:rPr lang="pt-BR" sz="2200" dirty="0"/>
              <a:t>edição do texto</a:t>
            </a: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Subeditor/coordenador </a:t>
            </a:r>
            <a:r>
              <a:rPr lang="pt-BR" dirty="0" smtClean="0"/>
              <a:t>– </a:t>
            </a:r>
            <a:r>
              <a:rPr lang="pt-BR" dirty="0"/>
              <a:t>verifica </a:t>
            </a:r>
            <a:r>
              <a:rPr lang="pt-BR" dirty="0" smtClean="0"/>
              <a:t>pautas e coberturas </a:t>
            </a:r>
            <a:r>
              <a:rPr lang="pt-BR" dirty="0"/>
              <a:t>necessárias, </a:t>
            </a:r>
            <a:r>
              <a:rPr lang="pt-BR" dirty="0" smtClean="0"/>
              <a:t>planeja cobertura</a:t>
            </a:r>
            <a:endParaRPr lang="pt-BR" dirty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Editores </a:t>
            </a:r>
            <a:r>
              <a:rPr lang="pt-BR" dirty="0" smtClean="0"/>
              <a:t>– </a:t>
            </a:r>
            <a:r>
              <a:rPr lang="pt-BR" sz="2200" dirty="0" smtClean="0"/>
              <a:t>decidem, diante do </a:t>
            </a:r>
            <a:r>
              <a:rPr lang="pt-BR" sz="2200" dirty="0"/>
              <a:t>espelho da </a:t>
            </a:r>
            <a:r>
              <a:rPr lang="pt-BR" sz="2200" dirty="0" smtClean="0"/>
              <a:t>edição, o espaço e importância das matérias</a:t>
            </a:r>
            <a:endParaRPr lang="pt-BR" sz="2200" dirty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Redatores/diagramadores 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sz="2200" dirty="0"/>
              <a:t>fazem a segunda </a:t>
            </a:r>
            <a:r>
              <a:rPr lang="pt-BR" sz="2200" dirty="0" smtClean="0"/>
              <a:t>revisão do texto já </a:t>
            </a:r>
            <a:r>
              <a:rPr lang="pt-BR" sz="2200" dirty="0"/>
              <a:t>na </a:t>
            </a:r>
            <a:r>
              <a:rPr lang="pt-BR" sz="2200" dirty="0" smtClean="0"/>
              <a:t>página diagramada</a:t>
            </a:r>
            <a:endParaRPr lang="pt-BR" sz="2200" dirty="0"/>
          </a:p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Editor/subeditor de área</a:t>
            </a:r>
            <a:r>
              <a:rPr lang="pt-BR" b="1" dirty="0">
                <a:solidFill>
                  <a:srgbClr val="C00000"/>
                </a:solidFill>
              </a:rPr>
              <a:t> </a:t>
            </a:r>
            <a:r>
              <a:rPr lang="pt-BR" dirty="0"/>
              <a:t>– </a:t>
            </a:r>
            <a:r>
              <a:rPr lang="pt-BR" dirty="0" smtClean="0"/>
              <a:t> </a:t>
            </a:r>
            <a:r>
              <a:rPr lang="pt-BR" sz="2200" dirty="0" smtClean="0"/>
              <a:t>edição de textos, títulos, gráficos e fotos na paginação </a:t>
            </a:r>
            <a:r>
              <a:rPr lang="pt-BR" sz="2200" dirty="0"/>
              <a:t>final</a:t>
            </a:r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Editor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de primeira página </a:t>
            </a:r>
            <a:r>
              <a:rPr lang="pt-BR" dirty="0"/>
              <a:t>– </a:t>
            </a:r>
            <a:r>
              <a:rPr lang="pt-BR" sz="2200" dirty="0"/>
              <a:t>decide </a:t>
            </a:r>
            <a:r>
              <a:rPr lang="pt-BR" sz="2200" dirty="0" smtClean="0"/>
              <a:t>a manchete </a:t>
            </a:r>
            <a:r>
              <a:rPr lang="pt-BR" sz="2200" dirty="0"/>
              <a:t>e chamadas da capa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95345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400" b="1" dirty="0" smtClean="0"/>
              <a:t>Função detalhada dos jornalistas-1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Editor Executivo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Chefia a redação;</a:t>
            </a:r>
          </a:p>
          <a:p>
            <a:pPr lvl="1"/>
            <a:r>
              <a:rPr lang="pt-BR" sz="1800" dirty="0"/>
              <a:t>Coordena os editores de áreas;</a:t>
            </a:r>
          </a:p>
          <a:p>
            <a:pPr lvl="1"/>
            <a:r>
              <a:rPr lang="pt-BR" sz="1800" dirty="0" smtClean="0"/>
              <a:t>Faz reuniões de pauta – decide temas do dia;</a:t>
            </a:r>
          </a:p>
          <a:p>
            <a:pPr lvl="1"/>
            <a:r>
              <a:rPr lang="pt-BR" sz="1800" dirty="0" smtClean="0"/>
              <a:t>Faz reuniões de primeira página (PP);</a:t>
            </a:r>
          </a:p>
          <a:p>
            <a:pPr lvl="1"/>
            <a:r>
              <a:rPr lang="pt-BR" sz="1800" dirty="0" smtClean="0"/>
              <a:t>Edita a PP. Define os textos da PP;</a:t>
            </a:r>
          </a:p>
          <a:p>
            <a:pPr lvl="1"/>
            <a:r>
              <a:rPr lang="pt-BR" sz="1800" dirty="0" smtClean="0"/>
              <a:t>Reporta-se ao Editor Chefe (Diretor de Redação) ou ao dono do veículo.</a:t>
            </a:r>
          </a:p>
          <a:p>
            <a:pPr lvl="2"/>
            <a:r>
              <a:rPr lang="pt-BR" sz="1600" dirty="0" smtClean="0"/>
              <a:t>Editores: On-line (1.1); Primeira Página (1.2); Especiais/Domingo (1.3)</a:t>
            </a:r>
            <a:endParaRPr lang="pt-BR" sz="16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9452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 smtClean="0"/>
              <a:t>Função detalhada dos jornalistas-2.1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Editor Área (Política; Cidade, etc.) 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Chefia a editoria;</a:t>
            </a:r>
          </a:p>
          <a:p>
            <a:pPr lvl="1"/>
            <a:r>
              <a:rPr lang="pt-BR" sz="1800" dirty="0"/>
              <a:t>Coordena os </a:t>
            </a:r>
            <a:r>
              <a:rPr lang="pt-BR" sz="1800" dirty="0" smtClean="0"/>
              <a:t>os repórteres;</a:t>
            </a:r>
            <a:endParaRPr lang="pt-BR" sz="1800" dirty="0"/>
          </a:p>
          <a:p>
            <a:pPr lvl="1"/>
            <a:r>
              <a:rPr lang="pt-BR" sz="1800" dirty="0" smtClean="0"/>
              <a:t>Faz pauta E </a:t>
            </a:r>
            <a:r>
              <a:rPr lang="pt-BR" sz="1800" dirty="0" err="1" smtClean="0"/>
              <a:t>pré</a:t>
            </a:r>
            <a:r>
              <a:rPr lang="pt-BR" sz="1800" dirty="0" smtClean="0"/>
              <a:t>-pauta ;</a:t>
            </a:r>
          </a:p>
          <a:p>
            <a:pPr lvl="1"/>
            <a:r>
              <a:rPr lang="pt-BR" sz="1800" dirty="0" smtClean="0"/>
              <a:t>Reúne-se  com editor-executivo;</a:t>
            </a:r>
          </a:p>
          <a:p>
            <a:pPr lvl="1"/>
            <a:r>
              <a:rPr lang="pt-BR" sz="1800" dirty="0" smtClean="0"/>
              <a:t>Redige textos</a:t>
            </a:r>
          </a:p>
          <a:p>
            <a:pPr lvl="1"/>
            <a:r>
              <a:rPr lang="pt-BR" sz="1800" dirty="0" smtClean="0"/>
              <a:t>Faz títulos/legendas;</a:t>
            </a:r>
          </a:p>
          <a:p>
            <a:pPr lvl="1"/>
            <a:r>
              <a:rPr lang="pt-BR" sz="1800" dirty="0" smtClean="0"/>
              <a:t>Pública notícia no site;</a:t>
            </a:r>
          </a:p>
          <a:p>
            <a:pPr lvl="1"/>
            <a:r>
              <a:rPr lang="pt-BR" sz="1800" dirty="0" smtClean="0"/>
              <a:t>Dispões notícias no site;</a:t>
            </a:r>
          </a:p>
          <a:p>
            <a:pPr lvl="1"/>
            <a:r>
              <a:rPr lang="pt-BR" sz="1800" dirty="0" smtClean="0"/>
              <a:t>Corrige textos dos repórteres;</a:t>
            </a:r>
          </a:p>
          <a:p>
            <a:pPr lvl="1"/>
            <a:r>
              <a:rPr lang="pt-BR" sz="1800" dirty="0" smtClean="0"/>
              <a:t>Edita fotos e vídeos;</a:t>
            </a:r>
          </a:p>
          <a:p>
            <a:pPr lvl="1"/>
            <a:r>
              <a:rPr lang="pt-BR" sz="1800" dirty="0" smtClean="0"/>
              <a:t>Reporta-se ao </a:t>
            </a:r>
            <a:r>
              <a:rPr lang="pt-BR" sz="1800" dirty="0"/>
              <a:t>E</a:t>
            </a:r>
            <a:r>
              <a:rPr lang="pt-BR" sz="1800" dirty="0" smtClean="0"/>
              <a:t>ditor Executivo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70143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jornalistas-2.2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Editor de Arte (Diagramação e </a:t>
            </a:r>
            <a:r>
              <a:rPr lang="pt-BR" b="1" dirty="0" err="1" smtClean="0">
                <a:solidFill>
                  <a:schemeClr val="accent1">
                    <a:lumMod val="50000"/>
                  </a:schemeClr>
                </a:solidFill>
              </a:rPr>
              <a:t>Infográfia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pt-BR" dirty="0" smtClean="0"/>
              <a:t> </a:t>
            </a:r>
            <a:r>
              <a:rPr lang="pt-BR" dirty="0" smtClean="0"/>
              <a:t>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Faz títulos/legendas;</a:t>
            </a:r>
          </a:p>
          <a:p>
            <a:pPr lvl="1"/>
            <a:r>
              <a:rPr lang="pt-BR" sz="1800" dirty="0" smtClean="0"/>
              <a:t>Pública notícia no site;</a:t>
            </a:r>
          </a:p>
          <a:p>
            <a:pPr lvl="1"/>
            <a:r>
              <a:rPr lang="pt-BR" sz="1800" dirty="0" smtClean="0"/>
              <a:t>Dispões notícias no site;</a:t>
            </a:r>
          </a:p>
          <a:p>
            <a:pPr lvl="1"/>
            <a:r>
              <a:rPr lang="pt-BR" sz="1800" dirty="0" smtClean="0"/>
              <a:t>Corrige textos dos repórteres;</a:t>
            </a:r>
          </a:p>
          <a:p>
            <a:pPr lvl="1"/>
            <a:r>
              <a:rPr lang="pt-BR" sz="1800" dirty="0" smtClean="0"/>
              <a:t>Reporta-se ao </a:t>
            </a:r>
            <a:r>
              <a:rPr lang="pt-BR" sz="1800" dirty="0"/>
              <a:t>E</a:t>
            </a:r>
            <a:r>
              <a:rPr lang="pt-BR" sz="1800" dirty="0" smtClean="0"/>
              <a:t>ditor Executivo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87807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 smtClean="0"/>
              <a:t>Funções detalhada  dos jornalistas-2.3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Editor de Fotografia 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Edita fotos e vídeos;</a:t>
            </a:r>
          </a:p>
          <a:p>
            <a:pPr lvl="1"/>
            <a:r>
              <a:rPr lang="pt-BR" sz="1800" dirty="0" smtClean="0"/>
              <a:t>Reporta-se ao </a:t>
            </a:r>
            <a:r>
              <a:rPr lang="pt-BR" sz="1800" dirty="0"/>
              <a:t>E</a:t>
            </a:r>
            <a:r>
              <a:rPr lang="pt-BR" sz="1800" dirty="0" smtClean="0"/>
              <a:t>ditor Executivo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6239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jornalistas-3.1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Coordenador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 smtClean="0"/>
              <a:t>Chefia equipe;</a:t>
            </a:r>
          </a:p>
          <a:p>
            <a:pPr lvl="1"/>
            <a:r>
              <a:rPr lang="pt-BR" sz="1800" dirty="0"/>
              <a:t>Coordena os </a:t>
            </a:r>
            <a:r>
              <a:rPr lang="pt-BR" sz="1800" dirty="0" smtClean="0"/>
              <a:t>repórteres;</a:t>
            </a:r>
            <a:endParaRPr lang="pt-BR" sz="1800" dirty="0"/>
          </a:p>
          <a:p>
            <a:pPr lvl="1"/>
            <a:r>
              <a:rPr lang="pt-BR" sz="1800" dirty="0" smtClean="0"/>
              <a:t>Faz </a:t>
            </a:r>
            <a:r>
              <a:rPr lang="pt-BR" sz="1800" dirty="0" smtClean="0"/>
              <a:t>pauta e </a:t>
            </a:r>
            <a:r>
              <a:rPr lang="pt-BR" sz="1800" dirty="0" err="1" smtClean="0"/>
              <a:t>pré</a:t>
            </a:r>
            <a:r>
              <a:rPr lang="pt-BR" sz="1800" dirty="0" smtClean="0"/>
              <a:t>-pauta ;</a:t>
            </a:r>
          </a:p>
          <a:p>
            <a:pPr lvl="1"/>
            <a:r>
              <a:rPr lang="pt-BR" sz="1800" dirty="0" smtClean="0"/>
              <a:t>Faz títulos/legendas</a:t>
            </a:r>
            <a:r>
              <a:rPr lang="pt-BR" sz="1800" dirty="0" smtClean="0"/>
              <a:t>;</a:t>
            </a:r>
            <a:endParaRPr lang="pt-BR" sz="1800" dirty="0" smtClean="0"/>
          </a:p>
          <a:p>
            <a:pPr lvl="1"/>
            <a:r>
              <a:rPr lang="pt-BR" sz="1800" dirty="0" smtClean="0"/>
              <a:t>Dispões notícias no site;</a:t>
            </a:r>
          </a:p>
          <a:p>
            <a:pPr lvl="1"/>
            <a:r>
              <a:rPr lang="pt-BR" sz="1800" dirty="0" smtClean="0"/>
              <a:t>Corrige textos dos repórteres;</a:t>
            </a:r>
          </a:p>
          <a:p>
            <a:pPr lvl="1"/>
            <a:r>
              <a:rPr lang="pt-BR" sz="1800" dirty="0" smtClean="0"/>
              <a:t>Reporta-se ao </a:t>
            </a:r>
            <a:r>
              <a:rPr lang="pt-BR" sz="1800" dirty="0"/>
              <a:t>E</a:t>
            </a:r>
            <a:r>
              <a:rPr lang="pt-BR" sz="1800" dirty="0" smtClean="0"/>
              <a:t>ditor de Área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4489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263165"/>
            <a:ext cx="9773803" cy="903912"/>
          </a:xfrm>
        </p:spPr>
        <p:txBody>
          <a:bodyPr>
            <a:normAutofit/>
          </a:bodyPr>
          <a:lstStyle/>
          <a:p>
            <a:pPr algn="l"/>
            <a:r>
              <a:rPr lang="pt-BR" sz="4400" b="1" dirty="0"/>
              <a:t>F</a:t>
            </a:r>
            <a:r>
              <a:rPr lang="pt-BR" sz="4400" b="1" dirty="0" smtClean="0"/>
              <a:t>unções detalhada dos jornalistas-3.2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1" y="2057401"/>
            <a:ext cx="10232104" cy="45359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Subeditor </a:t>
            </a:r>
            <a:r>
              <a:rPr lang="pt-BR" dirty="0" smtClean="0"/>
              <a:t> – Principais atividades </a:t>
            </a:r>
            <a:r>
              <a:rPr lang="pt-BR" sz="2200" dirty="0" smtClean="0"/>
              <a:t>:</a:t>
            </a:r>
          </a:p>
          <a:p>
            <a:pPr lvl="1"/>
            <a:r>
              <a:rPr lang="pt-BR" sz="1800" dirty="0"/>
              <a:t>Redige </a:t>
            </a:r>
            <a:r>
              <a:rPr lang="pt-BR" sz="1800" dirty="0" smtClean="0"/>
              <a:t>textos;</a:t>
            </a:r>
          </a:p>
          <a:p>
            <a:pPr lvl="1"/>
            <a:r>
              <a:rPr lang="pt-BR" sz="1800" dirty="0" smtClean="0"/>
              <a:t>Funções idênticas ao Editor;</a:t>
            </a:r>
          </a:p>
          <a:p>
            <a:pPr lvl="1"/>
            <a:r>
              <a:rPr lang="pt-BR" sz="1800" dirty="0" smtClean="0"/>
              <a:t>Reporta-se ao Editor de área;</a:t>
            </a:r>
            <a:endParaRPr lang="pt-BR" sz="1800" dirty="0"/>
          </a:p>
          <a:p>
            <a:endParaRPr lang="pt-BR" sz="2200" dirty="0" smtClean="0"/>
          </a:p>
          <a:p>
            <a:endParaRPr lang="pt-BR" sz="2200" dirty="0"/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7000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2452</TotalTime>
  <Words>1216</Words>
  <Application>Microsoft Macintosh PowerPoint</Application>
  <PresentationFormat>Custom</PresentationFormat>
  <Paragraphs>180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Paralaxe</vt:lpstr>
      <vt:lpstr>FLUXOGRAMA DE UMA REDAÇÃO</vt:lpstr>
      <vt:lpstr>PowerPoint Presentation</vt:lpstr>
      <vt:lpstr>As funções principais dos jornalistas </vt:lpstr>
      <vt:lpstr>Função detalhada dos jornalistas-1 </vt:lpstr>
      <vt:lpstr>Função detalhada dos jornalistas-2.1 </vt:lpstr>
      <vt:lpstr>Funções detalhada dos jornalistas-2.2 </vt:lpstr>
      <vt:lpstr>Funções detalhada  dos jornalistas-2.3 </vt:lpstr>
      <vt:lpstr>Funções detalhada dos jornalistas-3.1 </vt:lpstr>
      <vt:lpstr>Funções detalhada dos jornalistas-3.2 </vt:lpstr>
      <vt:lpstr>Funções detalhdas dos jornalistas-3.3 </vt:lpstr>
      <vt:lpstr>Funções detalhada dos jornalistas-4.4 </vt:lpstr>
      <vt:lpstr>Funções detalhada dos jornalistas-4.1 </vt:lpstr>
      <vt:lpstr>Funções detalhada dos jornalistas-4.2 </vt:lpstr>
      <vt:lpstr>Funções detalhada dos jornalistas-4.3 </vt:lpstr>
      <vt:lpstr>Como chegam as notícias?</vt:lpstr>
      <vt:lpstr>Sobre as fontes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FLUXOGRAMA DE UMA REDAÇÃO</dc:title>
  <dc:creator>Diana</dc:creator>
  <cp:lastModifiedBy>Benedito Medeiros Neto</cp:lastModifiedBy>
  <cp:revision>80</cp:revision>
  <dcterms:created xsi:type="dcterms:W3CDTF">2016-08-19T17:36:33Z</dcterms:created>
  <dcterms:modified xsi:type="dcterms:W3CDTF">2017-08-24T10:17:07Z</dcterms:modified>
</cp:coreProperties>
</file>